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76" r:id="rId3"/>
    <p:sldId id="286" r:id="rId4"/>
    <p:sldId id="287" r:id="rId5"/>
    <p:sldId id="293" r:id="rId6"/>
    <p:sldId id="294" r:id="rId7"/>
    <p:sldId id="288" r:id="rId8"/>
    <p:sldId id="295" r:id="rId9"/>
    <p:sldId id="289" r:id="rId10"/>
    <p:sldId id="290" r:id="rId11"/>
    <p:sldId id="291" r:id="rId12"/>
    <p:sldId id="292" r:id="rId13"/>
    <p:sldId id="296" r:id="rId14"/>
    <p:sldId id="297" r:id="rId15"/>
    <p:sldId id="275" r:id="rId16"/>
    <p:sldId id="284" r:id="rId17"/>
  </p:sldIdLst>
  <p:sldSz cx="12192000" cy="6858000"/>
  <p:notesSz cx="6858000" cy="9144000"/>
  <p:embeddedFontLst>
    <p:embeddedFont>
      <p:font typeface="Garamond" pitchFamily="18" charset="0"/>
      <p:regular r:id="rId19"/>
      <p:bold r:id="rId20"/>
      <p:italic r:id="rId21"/>
    </p:embeddedFont>
    <p:embeddedFont>
      <p:font typeface="Calibri" pitchFamily="34" charset="0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jneGyhY9sax479d5sMphTjAtwd0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84" autoAdjust="0"/>
    <p:restoredTop sz="94638" autoAdjust="0"/>
  </p:normalViewPr>
  <p:slideViewPr>
    <p:cSldViewPr snapToGrid="0" snapToObjects="1">
      <p:cViewPr>
        <p:scale>
          <a:sx n="75" d="100"/>
          <a:sy n="75" d="100"/>
        </p:scale>
        <p:origin x="552" y="-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9" d="100"/>
          <a:sy n="69" d="100"/>
        </p:scale>
        <p:origin x="-1542" y="-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0449449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1" name="Google Shape;16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lang="en-IN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387145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lang="en-IN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387145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lang="en-IN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387145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lang="en-IN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387145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lang="en-IN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387145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lang="en-IN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387145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lang="en-IN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387145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lang="en-IN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387145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lang="en-IN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387145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lang="en-IN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387145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14</a:t>
            </a:fld>
            <a:endParaRPr lang="en-IN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387145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0" name="Google Shape;340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Google Shape;341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15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8" name="Google Shape;348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p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16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icture with Caption">
  <p:cSld name="Picture with Caption">
    <p:bg>
      <p:bgPr>
        <a:solidFill>
          <a:schemeClr val="lt1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3"/>
          <p:cNvSpPr/>
          <p:nvPr/>
        </p:nvSpPr>
        <p:spPr>
          <a:xfrm>
            <a:off x="360000" y="360000"/>
            <a:ext cx="11473200" cy="6138000"/>
          </a:xfrm>
          <a:prstGeom prst="rect">
            <a:avLst/>
          </a:prstGeom>
          <a:solidFill>
            <a:srgbClr val="F2F2F2"/>
          </a:solidFill>
          <a:ln w="9525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8" name="Google Shape;18;p23"/>
          <p:cNvSpPr/>
          <p:nvPr/>
        </p:nvSpPr>
        <p:spPr>
          <a:xfrm>
            <a:off x="7538301" y="359999"/>
            <a:ext cx="4294899" cy="6138000"/>
          </a:xfrm>
          <a:prstGeom prst="rect">
            <a:avLst/>
          </a:prstGeom>
          <a:solidFill>
            <a:srgbClr val="422E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9" name="Google Shape;19;p23"/>
          <p:cNvSpPr/>
          <p:nvPr/>
        </p:nvSpPr>
        <p:spPr>
          <a:xfrm>
            <a:off x="7180411" y="711624"/>
            <a:ext cx="4294899" cy="5382000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0" name="Google Shape;20;p23"/>
          <p:cNvSpPr/>
          <p:nvPr/>
        </p:nvSpPr>
        <p:spPr>
          <a:xfrm flipH="1">
            <a:off x="7538301" y="724153"/>
            <a:ext cx="357889" cy="357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1" name="Google Shape;21;p23"/>
          <p:cNvSpPr/>
          <p:nvPr/>
        </p:nvSpPr>
        <p:spPr>
          <a:xfrm flipH="1">
            <a:off x="7538301" y="5739959"/>
            <a:ext cx="357889" cy="3578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2" name="Google Shape;22;p23"/>
          <p:cNvSpPr/>
          <p:nvPr/>
        </p:nvSpPr>
        <p:spPr>
          <a:xfrm>
            <a:off x="6817676" y="4469671"/>
            <a:ext cx="720624" cy="2028329"/>
          </a:xfrm>
          <a:prstGeom prst="rect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3" name="Google Shape;23;p23"/>
          <p:cNvSpPr txBox="1">
            <a:spLocks noGrp="1"/>
          </p:cNvSpPr>
          <p:nvPr>
            <p:ph type="ctrTitle"/>
          </p:nvPr>
        </p:nvSpPr>
        <p:spPr>
          <a:xfrm>
            <a:off x="7871790" y="2042319"/>
            <a:ext cx="3168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Garamond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3"/>
          <p:cNvSpPr txBox="1">
            <a:spLocks noGrp="1"/>
          </p:cNvSpPr>
          <p:nvPr>
            <p:ph type="subTitle" idx="1"/>
          </p:nvPr>
        </p:nvSpPr>
        <p:spPr>
          <a:xfrm>
            <a:off x="7871790" y="5166704"/>
            <a:ext cx="3168000" cy="766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2000" i="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5" name="Google Shape;25;p23"/>
          <p:cNvSpPr txBox="1">
            <a:spLocks noGrp="1"/>
          </p:cNvSpPr>
          <p:nvPr>
            <p:ph type="ftr" idx="11"/>
          </p:nvPr>
        </p:nvSpPr>
        <p:spPr>
          <a:xfrm>
            <a:off x="390378" y="6236849"/>
            <a:ext cx="41148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3"/>
          <p:cNvSpPr txBox="1">
            <a:spLocks noGrp="1"/>
          </p:cNvSpPr>
          <p:nvPr>
            <p:ph type="sldNum" idx="12"/>
          </p:nvPr>
        </p:nvSpPr>
        <p:spPr>
          <a:xfrm>
            <a:off x="8968408" y="6236849"/>
            <a:ext cx="27432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27" name="Google Shape;27;p23"/>
          <p:cNvSpPr>
            <a:spLocks noGrp="1"/>
          </p:cNvSpPr>
          <p:nvPr>
            <p:ph type="pic" idx="2"/>
          </p:nvPr>
        </p:nvSpPr>
        <p:spPr>
          <a:xfrm>
            <a:off x="720000" y="720000"/>
            <a:ext cx="6818300" cy="53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Garamond"/>
              <a:buNone/>
              <a:defRPr sz="1800" b="0" i="1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Quote with Image and Author Name">
  <p:cSld name="Quote with Image and Author Name">
    <p:bg>
      <p:bgPr>
        <a:solidFill>
          <a:schemeClr val="lt1"/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8"/>
          <p:cNvSpPr/>
          <p:nvPr/>
        </p:nvSpPr>
        <p:spPr>
          <a:xfrm>
            <a:off x="360000" y="360000"/>
            <a:ext cx="11473200" cy="6138000"/>
          </a:xfrm>
          <a:prstGeom prst="rect">
            <a:avLst/>
          </a:prstGeom>
          <a:solidFill>
            <a:srgbClr val="F2F2F2"/>
          </a:solidFill>
          <a:ln w="9525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68" name="Google Shape;68;p28"/>
          <p:cNvSpPr>
            <a:spLocks noGrp="1"/>
          </p:cNvSpPr>
          <p:nvPr>
            <p:ph type="pic" idx="2"/>
          </p:nvPr>
        </p:nvSpPr>
        <p:spPr>
          <a:xfrm>
            <a:off x="720000" y="720000"/>
            <a:ext cx="10753200" cy="53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0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Garamond"/>
              <a:buNone/>
              <a:defRPr sz="1800" b="0" i="1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69" name="Google Shape;69;p28"/>
          <p:cNvSpPr/>
          <p:nvPr/>
        </p:nvSpPr>
        <p:spPr>
          <a:xfrm>
            <a:off x="3720000" y="359999"/>
            <a:ext cx="4752000" cy="6138000"/>
          </a:xfrm>
          <a:prstGeom prst="rect">
            <a:avLst/>
          </a:prstGeom>
          <a:solidFill>
            <a:srgbClr val="422E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70" name="Google Shape;70;p28"/>
          <p:cNvSpPr/>
          <p:nvPr/>
        </p:nvSpPr>
        <p:spPr>
          <a:xfrm>
            <a:off x="4080000" y="711624"/>
            <a:ext cx="4032000" cy="5382000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71" name="Google Shape;71;p28"/>
          <p:cNvSpPr/>
          <p:nvPr/>
        </p:nvSpPr>
        <p:spPr>
          <a:xfrm flipH="1">
            <a:off x="11475311" y="360000"/>
            <a:ext cx="357889" cy="357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72" name="Google Shape;72;p28"/>
          <p:cNvSpPr/>
          <p:nvPr/>
        </p:nvSpPr>
        <p:spPr>
          <a:xfrm>
            <a:off x="5735688" y="5778000"/>
            <a:ext cx="720624" cy="1080000"/>
          </a:xfrm>
          <a:prstGeom prst="rect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73" name="Google Shape;73;p28"/>
          <p:cNvSpPr txBox="1">
            <a:spLocks noGrp="1"/>
          </p:cNvSpPr>
          <p:nvPr>
            <p:ph type="ctrTitle"/>
          </p:nvPr>
        </p:nvSpPr>
        <p:spPr>
          <a:xfrm>
            <a:off x="4512000" y="924339"/>
            <a:ext cx="3168000" cy="3505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Garamond"/>
              <a:buNone/>
              <a:defRPr sz="4000" i="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8"/>
          <p:cNvSpPr txBox="1">
            <a:spLocks noGrp="1"/>
          </p:cNvSpPr>
          <p:nvPr>
            <p:ph type="subTitle" idx="1"/>
          </p:nvPr>
        </p:nvSpPr>
        <p:spPr>
          <a:xfrm>
            <a:off x="4512000" y="5166704"/>
            <a:ext cx="3168000" cy="766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2000" i="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75" name="Google Shape;75;p28"/>
          <p:cNvSpPr txBox="1">
            <a:spLocks noGrp="1"/>
          </p:cNvSpPr>
          <p:nvPr>
            <p:ph type="ftr" idx="11"/>
          </p:nvPr>
        </p:nvSpPr>
        <p:spPr>
          <a:xfrm>
            <a:off x="390378" y="6236849"/>
            <a:ext cx="41148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8"/>
          <p:cNvSpPr txBox="1">
            <a:spLocks noGrp="1"/>
          </p:cNvSpPr>
          <p:nvPr>
            <p:ph type="sldNum" idx="12"/>
          </p:nvPr>
        </p:nvSpPr>
        <p:spPr>
          <a:xfrm>
            <a:off x="8968408" y="6236849"/>
            <a:ext cx="27432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bg>
      <p:bgPr>
        <a:solidFill>
          <a:schemeClr val="lt1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9"/>
          <p:cNvSpPr/>
          <p:nvPr/>
        </p:nvSpPr>
        <p:spPr>
          <a:xfrm>
            <a:off x="360000" y="360000"/>
            <a:ext cx="11473200" cy="6138000"/>
          </a:xfrm>
          <a:prstGeom prst="rect">
            <a:avLst/>
          </a:prstGeom>
          <a:solidFill>
            <a:srgbClr val="F2F2F2"/>
          </a:solidFill>
          <a:ln w="9525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79" name="Google Shape;79;p29"/>
          <p:cNvSpPr/>
          <p:nvPr/>
        </p:nvSpPr>
        <p:spPr>
          <a:xfrm>
            <a:off x="7538301" y="359999"/>
            <a:ext cx="4294899" cy="6138000"/>
          </a:xfrm>
          <a:prstGeom prst="rect">
            <a:avLst/>
          </a:prstGeom>
          <a:solidFill>
            <a:srgbClr val="422E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80" name="Google Shape;80;p29"/>
          <p:cNvSpPr/>
          <p:nvPr/>
        </p:nvSpPr>
        <p:spPr>
          <a:xfrm>
            <a:off x="7180411" y="711624"/>
            <a:ext cx="4294899" cy="5382000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81" name="Google Shape;81;p29"/>
          <p:cNvSpPr/>
          <p:nvPr/>
        </p:nvSpPr>
        <p:spPr>
          <a:xfrm flipH="1">
            <a:off x="7538301" y="724153"/>
            <a:ext cx="357889" cy="357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82" name="Google Shape;82;p29"/>
          <p:cNvSpPr/>
          <p:nvPr/>
        </p:nvSpPr>
        <p:spPr>
          <a:xfrm flipH="1">
            <a:off x="7538301" y="5739959"/>
            <a:ext cx="357889" cy="3578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83" name="Google Shape;83;p29"/>
          <p:cNvSpPr txBox="1">
            <a:spLocks noGrp="1"/>
          </p:cNvSpPr>
          <p:nvPr>
            <p:ph type="ctrTitle"/>
          </p:nvPr>
        </p:nvSpPr>
        <p:spPr>
          <a:xfrm>
            <a:off x="7871790" y="2042319"/>
            <a:ext cx="3168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Garamond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9"/>
          <p:cNvSpPr txBox="1">
            <a:spLocks noGrp="1"/>
          </p:cNvSpPr>
          <p:nvPr>
            <p:ph type="subTitle" idx="1"/>
          </p:nvPr>
        </p:nvSpPr>
        <p:spPr>
          <a:xfrm>
            <a:off x="7871790" y="5166704"/>
            <a:ext cx="3168000" cy="766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2000" i="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85" name="Google Shape;85;p29"/>
          <p:cNvSpPr txBox="1">
            <a:spLocks noGrp="1"/>
          </p:cNvSpPr>
          <p:nvPr>
            <p:ph type="ftr" idx="11"/>
          </p:nvPr>
        </p:nvSpPr>
        <p:spPr>
          <a:xfrm>
            <a:off x="390378" y="6236849"/>
            <a:ext cx="41148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29"/>
          <p:cNvSpPr txBox="1">
            <a:spLocks noGrp="1"/>
          </p:cNvSpPr>
          <p:nvPr>
            <p:ph type="sldNum" idx="12"/>
          </p:nvPr>
        </p:nvSpPr>
        <p:spPr>
          <a:xfrm>
            <a:off x="8968408" y="6236849"/>
            <a:ext cx="27432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87" name="Google Shape;87;p29"/>
          <p:cNvSpPr/>
          <p:nvPr/>
        </p:nvSpPr>
        <p:spPr>
          <a:xfrm>
            <a:off x="6817676" y="4469671"/>
            <a:ext cx="720624" cy="2028329"/>
          </a:xfrm>
          <a:prstGeom prst="rect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0"/>
          <p:cNvSpPr txBox="1">
            <a:spLocks noGrp="1"/>
          </p:cNvSpPr>
          <p:nvPr>
            <p:ph type="title"/>
          </p:nvPr>
        </p:nvSpPr>
        <p:spPr>
          <a:xfrm>
            <a:off x="838200" y="894522"/>
            <a:ext cx="10515600" cy="7961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400"/>
              <a:buFont typeface="Garamond"/>
              <a:buNone/>
              <a:defRPr i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137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40"/>
              <a:buChar char="°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1" name="Google Shape;91;p30"/>
          <p:cNvSpPr txBox="1">
            <a:spLocks noGrp="1"/>
          </p:cNvSpPr>
          <p:nvPr>
            <p:ph type="ftr" idx="11"/>
          </p:nvPr>
        </p:nvSpPr>
        <p:spPr>
          <a:xfrm>
            <a:off x="390378" y="6236849"/>
            <a:ext cx="41148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30"/>
          <p:cNvSpPr txBox="1">
            <a:spLocks noGrp="1"/>
          </p:cNvSpPr>
          <p:nvPr>
            <p:ph type="sldNum" idx="12"/>
          </p:nvPr>
        </p:nvSpPr>
        <p:spPr>
          <a:xfrm>
            <a:off x="8968408" y="6236849"/>
            <a:ext cx="27432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93" name="Google Shape;93;p30"/>
          <p:cNvSpPr/>
          <p:nvPr/>
        </p:nvSpPr>
        <p:spPr>
          <a:xfrm>
            <a:off x="4386000" y="0"/>
            <a:ext cx="3420000" cy="720000"/>
          </a:xfrm>
          <a:prstGeom prst="rect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94" name="Google Shape;94;p30"/>
          <p:cNvSpPr/>
          <p:nvPr/>
        </p:nvSpPr>
        <p:spPr>
          <a:xfrm flipH="1">
            <a:off x="4026000" y="359999"/>
            <a:ext cx="360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95" name="Google Shape;95;p30"/>
          <p:cNvSpPr/>
          <p:nvPr/>
        </p:nvSpPr>
        <p:spPr>
          <a:xfrm flipH="1">
            <a:off x="7806000" y="359999"/>
            <a:ext cx="360000" cy="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96" name="Google Shape;96;p30"/>
          <p:cNvSpPr/>
          <p:nvPr/>
        </p:nvSpPr>
        <p:spPr>
          <a:xfrm>
            <a:off x="4386000" y="6498000"/>
            <a:ext cx="3420000" cy="360000"/>
          </a:xfrm>
          <a:prstGeom prst="rect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1"/>
          <p:cNvSpPr txBox="1">
            <a:spLocks noGrp="1"/>
          </p:cNvSpPr>
          <p:nvPr>
            <p:ph type="title"/>
          </p:nvPr>
        </p:nvSpPr>
        <p:spPr>
          <a:xfrm>
            <a:off x="831850" y="9858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Garamond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31"/>
          <p:cNvSpPr txBox="1">
            <a:spLocks noGrp="1"/>
          </p:cNvSpPr>
          <p:nvPr>
            <p:ph type="body" idx="1"/>
          </p:nvPr>
        </p:nvSpPr>
        <p:spPr>
          <a:xfrm>
            <a:off x="831850" y="40052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192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0" name="Google Shape;100;p31"/>
          <p:cNvSpPr txBox="1">
            <a:spLocks noGrp="1"/>
          </p:cNvSpPr>
          <p:nvPr>
            <p:ph type="ftr" idx="11"/>
          </p:nvPr>
        </p:nvSpPr>
        <p:spPr>
          <a:xfrm>
            <a:off x="390378" y="6236849"/>
            <a:ext cx="41148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31"/>
          <p:cNvSpPr txBox="1">
            <a:spLocks noGrp="1"/>
          </p:cNvSpPr>
          <p:nvPr>
            <p:ph type="sldNum" idx="12"/>
          </p:nvPr>
        </p:nvSpPr>
        <p:spPr>
          <a:xfrm>
            <a:off x="8968408" y="6236849"/>
            <a:ext cx="27432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102" name="Google Shape;102;p31"/>
          <p:cNvSpPr/>
          <p:nvPr/>
        </p:nvSpPr>
        <p:spPr>
          <a:xfrm>
            <a:off x="5735687" y="5778000"/>
            <a:ext cx="720625" cy="1080000"/>
          </a:xfrm>
          <a:prstGeom prst="rect">
            <a:avLst/>
          </a:prstGeom>
          <a:solidFill>
            <a:srgbClr val="422E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03" name="Google Shape;103;p31"/>
          <p:cNvSpPr/>
          <p:nvPr/>
        </p:nvSpPr>
        <p:spPr>
          <a:xfrm>
            <a:off x="5735688" y="0"/>
            <a:ext cx="720624" cy="1080000"/>
          </a:xfrm>
          <a:prstGeom prst="rect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2"/>
          <p:cNvSpPr txBox="1">
            <a:spLocks noGrp="1"/>
          </p:cNvSpPr>
          <p:nvPr>
            <p:ph type="title"/>
          </p:nvPr>
        </p:nvSpPr>
        <p:spPr>
          <a:xfrm>
            <a:off x="838200" y="894522"/>
            <a:ext cx="10515600" cy="7961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3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40"/>
              <a:buChar char="°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p3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40"/>
              <a:buChar char="°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8" name="Google Shape;108;p32"/>
          <p:cNvSpPr txBox="1">
            <a:spLocks noGrp="1"/>
          </p:cNvSpPr>
          <p:nvPr>
            <p:ph type="ftr" idx="11"/>
          </p:nvPr>
        </p:nvSpPr>
        <p:spPr>
          <a:xfrm>
            <a:off x="390378" y="6236849"/>
            <a:ext cx="41148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32"/>
          <p:cNvSpPr txBox="1">
            <a:spLocks noGrp="1"/>
          </p:cNvSpPr>
          <p:nvPr>
            <p:ph type="sldNum" idx="12"/>
          </p:nvPr>
        </p:nvSpPr>
        <p:spPr>
          <a:xfrm>
            <a:off x="8968408" y="6236849"/>
            <a:ext cx="27432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3"/>
          <p:cNvSpPr txBox="1">
            <a:spLocks noGrp="1"/>
          </p:cNvSpPr>
          <p:nvPr>
            <p:ph type="body" idx="1"/>
          </p:nvPr>
        </p:nvSpPr>
        <p:spPr>
          <a:xfrm>
            <a:off x="839788" y="1737873"/>
            <a:ext cx="5157787" cy="767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2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2" name="Google Shape;112;p3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40"/>
              <a:buChar char="°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3" name="Google Shape;113;p33"/>
          <p:cNvSpPr txBox="1">
            <a:spLocks noGrp="1"/>
          </p:cNvSpPr>
          <p:nvPr>
            <p:ph type="body" idx="3"/>
          </p:nvPr>
        </p:nvSpPr>
        <p:spPr>
          <a:xfrm>
            <a:off x="6172200" y="1737873"/>
            <a:ext cx="5183188" cy="767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2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4" name="Google Shape;114;p3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40"/>
              <a:buChar char="°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5" name="Google Shape;115;p33"/>
          <p:cNvSpPr txBox="1">
            <a:spLocks noGrp="1"/>
          </p:cNvSpPr>
          <p:nvPr>
            <p:ph type="ftr" idx="11"/>
          </p:nvPr>
        </p:nvSpPr>
        <p:spPr>
          <a:xfrm>
            <a:off x="390378" y="6236849"/>
            <a:ext cx="41148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33"/>
          <p:cNvSpPr txBox="1">
            <a:spLocks noGrp="1"/>
          </p:cNvSpPr>
          <p:nvPr>
            <p:ph type="sldNum" idx="12"/>
          </p:nvPr>
        </p:nvSpPr>
        <p:spPr>
          <a:xfrm>
            <a:off x="8968408" y="6236849"/>
            <a:ext cx="27432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117" name="Google Shape;117;p33"/>
          <p:cNvSpPr txBox="1">
            <a:spLocks noGrp="1"/>
          </p:cNvSpPr>
          <p:nvPr>
            <p:ph type="title"/>
          </p:nvPr>
        </p:nvSpPr>
        <p:spPr>
          <a:xfrm>
            <a:off x="838200" y="894522"/>
            <a:ext cx="10515600" cy="7961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Top Light">
  <p:cSld name="Title Only Top Light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4"/>
          <p:cNvSpPr/>
          <p:nvPr/>
        </p:nvSpPr>
        <p:spPr>
          <a:xfrm>
            <a:off x="360000" y="360000"/>
            <a:ext cx="11473200" cy="613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20" name="Google Shape;120;p34"/>
          <p:cNvSpPr/>
          <p:nvPr/>
        </p:nvSpPr>
        <p:spPr>
          <a:xfrm>
            <a:off x="4065847" y="0"/>
            <a:ext cx="4060307" cy="1836000"/>
          </a:xfrm>
          <a:prstGeom prst="rect">
            <a:avLst/>
          </a:prstGeom>
          <a:solidFill>
            <a:srgbClr val="494141">
              <a:alpha val="8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21" name="Google Shape;121;p34"/>
          <p:cNvSpPr/>
          <p:nvPr/>
        </p:nvSpPr>
        <p:spPr>
          <a:xfrm>
            <a:off x="4250406" y="5778000"/>
            <a:ext cx="3691188" cy="1080000"/>
          </a:xfrm>
          <a:prstGeom prst="rect">
            <a:avLst/>
          </a:prstGeom>
          <a:solidFill>
            <a:srgbClr val="494141">
              <a:alpha val="8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22" name="Google Shape;122;p34"/>
          <p:cNvSpPr txBox="1">
            <a:spLocks noGrp="1"/>
          </p:cNvSpPr>
          <p:nvPr>
            <p:ph type="title"/>
          </p:nvPr>
        </p:nvSpPr>
        <p:spPr>
          <a:xfrm>
            <a:off x="4104860" y="360000"/>
            <a:ext cx="4015409" cy="1330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aramond"/>
              <a:buNone/>
              <a:defRPr i="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34"/>
          <p:cNvSpPr txBox="1">
            <a:spLocks noGrp="1"/>
          </p:cNvSpPr>
          <p:nvPr>
            <p:ph type="ftr" idx="11"/>
          </p:nvPr>
        </p:nvSpPr>
        <p:spPr>
          <a:xfrm>
            <a:off x="390378" y="6236849"/>
            <a:ext cx="41148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34"/>
          <p:cNvSpPr txBox="1">
            <a:spLocks noGrp="1"/>
          </p:cNvSpPr>
          <p:nvPr>
            <p:ph type="sldNum" idx="12"/>
          </p:nvPr>
        </p:nvSpPr>
        <p:spPr>
          <a:xfrm>
            <a:off x="8968408" y="6236849"/>
            <a:ext cx="27432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125" name="Google Shape;125;p34"/>
          <p:cNvSpPr/>
          <p:nvPr/>
        </p:nvSpPr>
        <p:spPr>
          <a:xfrm>
            <a:off x="720000" y="720000"/>
            <a:ext cx="10753200" cy="5382000"/>
          </a:xfrm>
          <a:custGeom>
            <a:avLst/>
            <a:gdLst/>
            <a:ahLst/>
            <a:cxnLst/>
            <a:rect l="l" t="t" r="r" b="b"/>
            <a:pathLst>
              <a:path w="10753200" h="5382000" extrusionOk="0">
                <a:moveTo>
                  <a:pt x="7806000" y="0"/>
                </a:moveTo>
                <a:lnTo>
                  <a:pt x="10753200" y="0"/>
                </a:lnTo>
                <a:lnTo>
                  <a:pt x="10753200" y="5382000"/>
                </a:lnTo>
                <a:lnTo>
                  <a:pt x="0" y="5382000"/>
                </a:lnTo>
                <a:lnTo>
                  <a:pt x="0" y="0"/>
                </a:lnTo>
                <a:lnTo>
                  <a:pt x="2946000" y="0"/>
                </a:lnTo>
              </a:path>
            </a:pathLst>
          </a:custGeom>
          <a:noFill/>
          <a:ln w="12700" cap="flat" cmpd="sng">
            <a:solidFill>
              <a:schemeClr val="accent3"/>
            </a:solidFill>
            <a:prstDash val="solid"/>
            <a:miter lim="800000"/>
            <a:headEnd type="diamond" w="med" len="med"/>
            <a:tailEnd type="diamond" w="med" len="med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 Right Light">
  <p:cSld name="Title Only Right Light">
    <p:bg>
      <p:bgPr>
        <a:solidFill>
          <a:schemeClr val="accent1"/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5"/>
          <p:cNvSpPr/>
          <p:nvPr/>
        </p:nvSpPr>
        <p:spPr>
          <a:xfrm>
            <a:off x="360000" y="360000"/>
            <a:ext cx="11473200" cy="613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28" name="Google Shape;128;p35"/>
          <p:cNvSpPr/>
          <p:nvPr/>
        </p:nvSpPr>
        <p:spPr>
          <a:xfrm>
            <a:off x="0" y="2385000"/>
            <a:ext cx="360000" cy="2088000"/>
          </a:xfrm>
          <a:prstGeom prst="rect">
            <a:avLst/>
          </a:prstGeom>
          <a:solidFill>
            <a:schemeClr val="accent3">
              <a:alpha val="8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29" name="Google Shape;129;p35"/>
          <p:cNvSpPr txBox="1">
            <a:spLocks noGrp="1"/>
          </p:cNvSpPr>
          <p:nvPr>
            <p:ph type="title"/>
          </p:nvPr>
        </p:nvSpPr>
        <p:spPr>
          <a:xfrm>
            <a:off x="7108590" y="2453081"/>
            <a:ext cx="4015409" cy="1330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B6B4D"/>
              </a:buClr>
              <a:buSzPts val="4400"/>
              <a:buFont typeface="Garamond"/>
              <a:buNone/>
              <a:defRPr i="0">
                <a:solidFill>
                  <a:srgbClr val="7B6B4D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35"/>
          <p:cNvSpPr txBox="1">
            <a:spLocks noGrp="1"/>
          </p:cNvSpPr>
          <p:nvPr>
            <p:ph type="ftr" idx="11"/>
          </p:nvPr>
        </p:nvSpPr>
        <p:spPr>
          <a:xfrm>
            <a:off x="390378" y="6236849"/>
            <a:ext cx="41148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35"/>
          <p:cNvSpPr txBox="1">
            <a:spLocks noGrp="1"/>
          </p:cNvSpPr>
          <p:nvPr>
            <p:ph type="sldNum" idx="12"/>
          </p:nvPr>
        </p:nvSpPr>
        <p:spPr>
          <a:xfrm>
            <a:off x="8968408" y="6236849"/>
            <a:ext cx="27432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132" name="Google Shape;132;p35"/>
          <p:cNvSpPr/>
          <p:nvPr/>
        </p:nvSpPr>
        <p:spPr>
          <a:xfrm>
            <a:off x="11471998" y="2385000"/>
            <a:ext cx="720001" cy="2088000"/>
          </a:xfrm>
          <a:prstGeom prst="rect">
            <a:avLst/>
          </a:prstGeom>
          <a:solidFill>
            <a:schemeClr val="accent3">
              <a:alpha val="8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33" name="Google Shape;133;p35"/>
          <p:cNvSpPr/>
          <p:nvPr/>
        </p:nvSpPr>
        <p:spPr>
          <a:xfrm rot="5400000" flipH="1">
            <a:off x="3387001" y="-1960199"/>
            <a:ext cx="5418000" cy="10778400"/>
          </a:xfrm>
          <a:custGeom>
            <a:avLst/>
            <a:gdLst/>
            <a:ahLst/>
            <a:cxnLst/>
            <a:rect l="l" t="t" r="r" b="b"/>
            <a:pathLst>
              <a:path w="10767616" h="5418000" extrusionOk="0">
                <a:moveTo>
                  <a:pt x="7861969" y="0"/>
                </a:moveTo>
                <a:lnTo>
                  <a:pt x="10767616" y="0"/>
                </a:lnTo>
                <a:lnTo>
                  <a:pt x="10767616" y="5418000"/>
                </a:lnTo>
                <a:lnTo>
                  <a:pt x="0" y="5418000"/>
                </a:lnTo>
                <a:lnTo>
                  <a:pt x="0" y="0"/>
                </a:lnTo>
                <a:lnTo>
                  <a:pt x="2921260" y="0"/>
                </a:lnTo>
              </a:path>
            </a:pathLst>
          </a:custGeom>
          <a:noFill/>
          <a:ln w="12700" cap="flat" cmpd="sng">
            <a:solidFill>
              <a:schemeClr val="accent4"/>
            </a:solidFill>
            <a:prstDash val="solid"/>
            <a:miter lim="800000"/>
            <a:headEnd type="diamond" w="med" len="med"/>
            <a:tailEnd type="diamond" w="med" len="med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34" name="Google Shape;134;p35"/>
          <p:cNvSpPr/>
          <p:nvPr/>
        </p:nvSpPr>
        <p:spPr>
          <a:xfrm flipH="1">
            <a:off x="11125201" y="720000"/>
            <a:ext cx="360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 Left Dark">
  <p:cSld name="Title Only Left Dark">
    <p:bg>
      <p:bgPr>
        <a:solidFill>
          <a:schemeClr val="lt1"/>
        </a:solidFill>
        <a:effectLst/>
      </p:bgPr>
    </p:bg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6"/>
          <p:cNvSpPr/>
          <p:nvPr/>
        </p:nvSpPr>
        <p:spPr>
          <a:xfrm>
            <a:off x="360000" y="360000"/>
            <a:ext cx="11473200" cy="6138000"/>
          </a:xfrm>
          <a:prstGeom prst="rect">
            <a:avLst/>
          </a:prstGeom>
          <a:solidFill>
            <a:srgbClr val="47575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37" name="Google Shape;137;p36"/>
          <p:cNvSpPr/>
          <p:nvPr/>
        </p:nvSpPr>
        <p:spPr>
          <a:xfrm>
            <a:off x="0" y="2385000"/>
            <a:ext cx="720000" cy="2088000"/>
          </a:xfrm>
          <a:prstGeom prst="rect">
            <a:avLst/>
          </a:prstGeom>
          <a:solidFill>
            <a:schemeClr val="accent3">
              <a:alpha val="8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38" name="Google Shape;138;p36"/>
          <p:cNvSpPr txBox="1">
            <a:spLocks noGrp="1"/>
          </p:cNvSpPr>
          <p:nvPr>
            <p:ph type="title"/>
          </p:nvPr>
        </p:nvSpPr>
        <p:spPr>
          <a:xfrm>
            <a:off x="1003851" y="2453081"/>
            <a:ext cx="4015409" cy="1330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aramond"/>
              <a:buNone/>
              <a:defRPr i="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36"/>
          <p:cNvSpPr txBox="1">
            <a:spLocks noGrp="1"/>
          </p:cNvSpPr>
          <p:nvPr>
            <p:ph type="ftr" idx="11"/>
          </p:nvPr>
        </p:nvSpPr>
        <p:spPr>
          <a:xfrm>
            <a:off x="390378" y="6236849"/>
            <a:ext cx="41148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36"/>
          <p:cNvSpPr txBox="1">
            <a:spLocks noGrp="1"/>
          </p:cNvSpPr>
          <p:nvPr>
            <p:ph type="sldNum" idx="12"/>
          </p:nvPr>
        </p:nvSpPr>
        <p:spPr>
          <a:xfrm>
            <a:off x="8968408" y="6236849"/>
            <a:ext cx="27432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141" name="Google Shape;141;p36"/>
          <p:cNvSpPr/>
          <p:nvPr/>
        </p:nvSpPr>
        <p:spPr>
          <a:xfrm>
            <a:off x="11112000" y="2385000"/>
            <a:ext cx="1080000" cy="2088000"/>
          </a:xfrm>
          <a:prstGeom prst="rect">
            <a:avLst/>
          </a:prstGeom>
          <a:solidFill>
            <a:schemeClr val="accent3">
              <a:alpha val="8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42" name="Google Shape;142;p36"/>
          <p:cNvSpPr/>
          <p:nvPr/>
        </p:nvSpPr>
        <p:spPr>
          <a:xfrm rot="-5400000">
            <a:off x="3387001" y="-1960199"/>
            <a:ext cx="5418000" cy="10778400"/>
          </a:xfrm>
          <a:custGeom>
            <a:avLst/>
            <a:gdLst/>
            <a:ahLst/>
            <a:cxnLst/>
            <a:rect l="l" t="t" r="r" b="b"/>
            <a:pathLst>
              <a:path w="10767616" h="5418000" extrusionOk="0">
                <a:moveTo>
                  <a:pt x="7861969" y="0"/>
                </a:moveTo>
                <a:lnTo>
                  <a:pt x="10767616" y="0"/>
                </a:lnTo>
                <a:lnTo>
                  <a:pt x="10767616" y="5418000"/>
                </a:lnTo>
                <a:lnTo>
                  <a:pt x="0" y="5418000"/>
                </a:lnTo>
                <a:lnTo>
                  <a:pt x="0" y="0"/>
                </a:lnTo>
                <a:lnTo>
                  <a:pt x="2921260" y="0"/>
                </a:lnTo>
              </a:path>
            </a:pathLst>
          </a:custGeom>
          <a:noFill/>
          <a:ln w="12700" cap="flat" cmpd="sng">
            <a:solidFill>
              <a:schemeClr val="lt1"/>
            </a:solidFill>
            <a:prstDash val="solid"/>
            <a:miter lim="800000"/>
            <a:headEnd type="diamond" w="med" len="med"/>
            <a:tailEnd type="diamond" w="med" len="med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43" name="Google Shape;143;p36"/>
          <p:cNvSpPr/>
          <p:nvPr/>
        </p:nvSpPr>
        <p:spPr>
          <a:xfrm flipH="1">
            <a:off x="706800" y="5778001"/>
            <a:ext cx="360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blank">
  <p:cSld name="BLANK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7"/>
          <p:cNvSpPr/>
          <p:nvPr/>
        </p:nvSpPr>
        <p:spPr>
          <a:xfrm>
            <a:off x="360000" y="360000"/>
            <a:ext cx="11473200" cy="613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46" name="Google Shape;146;p37"/>
          <p:cNvSpPr txBox="1">
            <a:spLocks noGrp="1"/>
          </p:cNvSpPr>
          <p:nvPr>
            <p:ph type="ftr" idx="11"/>
          </p:nvPr>
        </p:nvSpPr>
        <p:spPr>
          <a:xfrm>
            <a:off x="390378" y="6236849"/>
            <a:ext cx="41148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37"/>
          <p:cNvSpPr txBox="1">
            <a:spLocks noGrp="1"/>
          </p:cNvSpPr>
          <p:nvPr>
            <p:ph type="sldNum" idx="12"/>
          </p:nvPr>
        </p:nvSpPr>
        <p:spPr>
          <a:xfrm>
            <a:off x="8968408" y="6236849"/>
            <a:ext cx="27432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 with Border">
  <p:cSld name="Blank with Border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8"/>
          <p:cNvSpPr/>
          <p:nvPr/>
        </p:nvSpPr>
        <p:spPr>
          <a:xfrm>
            <a:off x="360000" y="360000"/>
            <a:ext cx="11473200" cy="613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50" name="Google Shape;150;p38"/>
          <p:cNvSpPr txBox="1">
            <a:spLocks noGrp="1"/>
          </p:cNvSpPr>
          <p:nvPr>
            <p:ph type="ftr" idx="11"/>
          </p:nvPr>
        </p:nvSpPr>
        <p:spPr>
          <a:xfrm>
            <a:off x="390378" y="6236849"/>
            <a:ext cx="41148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38"/>
          <p:cNvSpPr txBox="1">
            <a:spLocks noGrp="1"/>
          </p:cNvSpPr>
          <p:nvPr>
            <p:ph type="sldNum" idx="12"/>
          </p:nvPr>
        </p:nvSpPr>
        <p:spPr>
          <a:xfrm>
            <a:off x="8968408" y="6236849"/>
            <a:ext cx="27432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152" name="Google Shape;152;p38"/>
          <p:cNvSpPr/>
          <p:nvPr/>
        </p:nvSpPr>
        <p:spPr>
          <a:xfrm>
            <a:off x="720000" y="720000"/>
            <a:ext cx="10753200" cy="5382000"/>
          </a:xfrm>
          <a:prstGeom prst="rect">
            <a:avLst/>
          </a:prstGeom>
          <a:noFill/>
          <a:ln w="1270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9"/>
          <p:cNvSpPr txBox="1"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200"/>
              <a:buFont typeface="Garamond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3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116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60"/>
              <a:buChar char="°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56" name="Google Shape;156;p3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8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57" name="Google Shape;157;p39"/>
          <p:cNvSpPr txBox="1">
            <a:spLocks noGrp="1"/>
          </p:cNvSpPr>
          <p:nvPr>
            <p:ph type="ftr" idx="11"/>
          </p:nvPr>
        </p:nvSpPr>
        <p:spPr>
          <a:xfrm>
            <a:off x="390378" y="6236849"/>
            <a:ext cx="41148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39"/>
          <p:cNvSpPr txBox="1">
            <a:spLocks noGrp="1"/>
          </p:cNvSpPr>
          <p:nvPr>
            <p:ph type="sldNum" idx="12"/>
          </p:nvPr>
        </p:nvSpPr>
        <p:spPr>
          <a:xfrm>
            <a:off x="8968408" y="6236849"/>
            <a:ext cx="27432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ontent with Image">
  <p:cSld name="Title and Content with Image">
    <p:bg>
      <p:bgPr>
        <a:solidFill>
          <a:schemeClr val="lt1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5"/>
          <p:cNvSpPr/>
          <p:nvPr/>
        </p:nvSpPr>
        <p:spPr>
          <a:xfrm>
            <a:off x="360000" y="360000"/>
            <a:ext cx="11473200" cy="6138000"/>
          </a:xfrm>
          <a:prstGeom prst="rect">
            <a:avLst/>
          </a:prstGeom>
          <a:solidFill>
            <a:srgbClr val="47575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0" name="Google Shape;40;p25"/>
          <p:cNvSpPr/>
          <p:nvPr/>
        </p:nvSpPr>
        <p:spPr>
          <a:xfrm>
            <a:off x="1080000" y="0"/>
            <a:ext cx="2520000" cy="2304000"/>
          </a:xfrm>
          <a:prstGeom prst="rect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1" name="Google Shape;41;p25"/>
          <p:cNvSpPr/>
          <p:nvPr/>
        </p:nvSpPr>
        <p:spPr>
          <a:xfrm>
            <a:off x="1080000" y="5760000"/>
            <a:ext cx="2520000" cy="1098000"/>
          </a:xfrm>
          <a:prstGeom prst="rect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2" name="Google Shape;42;p25"/>
          <p:cNvSpPr txBox="1">
            <a:spLocks noGrp="1"/>
          </p:cNvSpPr>
          <p:nvPr>
            <p:ph type="title"/>
          </p:nvPr>
        </p:nvSpPr>
        <p:spPr>
          <a:xfrm>
            <a:off x="1172817" y="213691"/>
            <a:ext cx="2279373" cy="1858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Garamond"/>
              <a:buNone/>
              <a:defRPr sz="3200" i="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5"/>
          <p:cNvSpPr txBox="1">
            <a:spLocks noGrp="1"/>
          </p:cNvSpPr>
          <p:nvPr>
            <p:ph type="ftr" idx="11"/>
          </p:nvPr>
        </p:nvSpPr>
        <p:spPr>
          <a:xfrm>
            <a:off x="390378" y="6236849"/>
            <a:ext cx="41148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5"/>
          <p:cNvSpPr txBox="1">
            <a:spLocks noGrp="1"/>
          </p:cNvSpPr>
          <p:nvPr>
            <p:ph type="sldNum" idx="12"/>
          </p:nvPr>
        </p:nvSpPr>
        <p:spPr>
          <a:xfrm>
            <a:off x="8968408" y="6236849"/>
            <a:ext cx="27432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45" name="Google Shape;45;p25"/>
          <p:cNvSpPr>
            <a:spLocks noGrp="1"/>
          </p:cNvSpPr>
          <p:nvPr>
            <p:ph type="pic" idx="2"/>
          </p:nvPr>
        </p:nvSpPr>
        <p:spPr>
          <a:xfrm>
            <a:off x="1080000" y="2304000"/>
            <a:ext cx="2520000" cy="3454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Garamond"/>
              <a:buNone/>
              <a:defRPr sz="1800" b="0" i="1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46" name="Google Shape;46;p25"/>
          <p:cNvSpPr txBox="1">
            <a:spLocks noGrp="1"/>
          </p:cNvSpPr>
          <p:nvPr>
            <p:ph type="body" idx="1"/>
          </p:nvPr>
        </p:nvSpPr>
        <p:spPr>
          <a:xfrm>
            <a:off x="4373563" y="2674144"/>
            <a:ext cx="6529387" cy="1509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80"/>
              <a:buNone/>
              <a:defRPr sz="36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25"/>
          <p:cNvSpPr/>
          <p:nvPr/>
        </p:nvSpPr>
        <p:spPr>
          <a:xfrm flipH="1">
            <a:off x="10768500" y="5395300"/>
            <a:ext cx="360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8" name="Google Shape;48;p25"/>
          <p:cNvSpPr/>
          <p:nvPr/>
        </p:nvSpPr>
        <p:spPr>
          <a:xfrm>
            <a:off x="704386" y="713698"/>
            <a:ext cx="10767616" cy="5418000"/>
          </a:xfrm>
          <a:custGeom>
            <a:avLst/>
            <a:gdLst/>
            <a:ahLst/>
            <a:cxnLst/>
            <a:rect l="l" t="t" r="r" b="b"/>
            <a:pathLst>
              <a:path w="10783231" h="5418000" extrusionOk="0">
                <a:moveTo>
                  <a:pt x="3148264" y="0"/>
                </a:moveTo>
                <a:lnTo>
                  <a:pt x="10783231" y="0"/>
                </a:lnTo>
                <a:lnTo>
                  <a:pt x="10783231" y="5418000"/>
                </a:lnTo>
                <a:lnTo>
                  <a:pt x="0" y="5418000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chemeClr val="lt1"/>
            </a:solidFill>
            <a:prstDash val="solid"/>
            <a:miter lim="800000"/>
            <a:headEnd type="diamond" w="med" len="med"/>
            <a:tailEnd type="diamond" w="med" len="med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3837277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24733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2"/>
          <p:cNvSpPr/>
          <p:nvPr/>
        </p:nvSpPr>
        <p:spPr>
          <a:xfrm>
            <a:off x="360000" y="360000"/>
            <a:ext cx="11473200" cy="613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1" name="Google Shape;11;p22"/>
          <p:cNvSpPr txBox="1">
            <a:spLocks noGrp="1"/>
          </p:cNvSpPr>
          <p:nvPr>
            <p:ph type="title"/>
          </p:nvPr>
        </p:nvSpPr>
        <p:spPr>
          <a:xfrm>
            <a:off x="838200" y="894522"/>
            <a:ext cx="10515600" cy="7961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400"/>
              <a:buFont typeface="Garamond"/>
              <a:buNone/>
              <a:defRPr sz="4400" b="0" i="0" u="none" strike="noStrike" cap="none">
                <a:solidFill>
                  <a:schemeClr val="accent3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137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2004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Garamond"/>
              <a:buChar char="°"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914400" marR="0" lvl="1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3" name="Google Shape;13;p22"/>
          <p:cNvSpPr txBox="1">
            <a:spLocks noGrp="1"/>
          </p:cNvSpPr>
          <p:nvPr>
            <p:ph type="ftr" idx="11"/>
          </p:nvPr>
        </p:nvSpPr>
        <p:spPr>
          <a:xfrm>
            <a:off x="390378" y="6236849"/>
            <a:ext cx="41148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1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4" name="Google Shape;14;p22"/>
          <p:cNvSpPr txBox="1">
            <a:spLocks noGrp="1"/>
          </p:cNvSpPr>
          <p:nvPr>
            <p:ph type="sldNum" idx="12"/>
          </p:nvPr>
        </p:nvSpPr>
        <p:spPr>
          <a:xfrm>
            <a:off x="8968408" y="6236849"/>
            <a:ext cx="27432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15" name="Google Shape;15;p22"/>
          <p:cNvSpPr/>
          <p:nvPr/>
        </p:nvSpPr>
        <p:spPr>
          <a:xfrm>
            <a:off x="720000" y="720000"/>
            <a:ext cx="10753200" cy="5382000"/>
          </a:xfrm>
          <a:custGeom>
            <a:avLst/>
            <a:gdLst/>
            <a:ahLst/>
            <a:cxnLst/>
            <a:rect l="l" t="t" r="r" b="b"/>
            <a:pathLst>
              <a:path w="10753200" h="5382000" extrusionOk="0">
                <a:moveTo>
                  <a:pt x="7806000" y="0"/>
                </a:moveTo>
                <a:lnTo>
                  <a:pt x="10753200" y="0"/>
                </a:lnTo>
                <a:lnTo>
                  <a:pt x="10753200" y="5382000"/>
                </a:lnTo>
                <a:lnTo>
                  <a:pt x="0" y="5382000"/>
                </a:lnTo>
                <a:lnTo>
                  <a:pt x="0" y="0"/>
                </a:lnTo>
                <a:lnTo>
                  <a:pt x="2946000" y="0"/>
                </a:lnTo>
              </a:path>
            </a:pathLst>
          </a:custGeom>
          <a:noFill/>
          <a:ln w="12700" cap="flat" cmpd="sng">
            <a:solidFill>
              <a:schemeClr val="accent3"/>
            </a:solidFill>
            <a:prstDash val="solid"/>
            <a:miter lim="800000"/>
            <a:headEnd type="diamond" w="med" len="med"/>
            <a:tailEnd type="diamond" w="med" len="med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"/>
          <p:cNvSpPr txBox="1">
            <a:spLocks noGrp="1"/>
          </p:cNvSpPr>
          <p:nvPr>
            <p:ph type="ctrTitle"/>
          </p:nvPr>
        </p:nvSpPr>
        <p:spPr>
          <a:xfrm>
            <a:off x="7572292" y="2407024"/>
            <a:ext cx="3838748" cy="1524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r>
              <a:rPr lang="en-US" sz="4000" dirty="0"/>
              <a:t>Preparing for Urgent, Emergent, and Emergency Open-Heart Surgery. </a:t>
            </a:r>
          </a:p>
        </p:txBody>
      </p:sp>
      <p:sp>
        <p:nvSpPr>
          <p:cNvPr id="165" name="Google Shape;165;p1"/>
          <p:cNvSpPr txBox="1">
            <a:spLocks noGrp="1"/>
          </p:cNvSpPr>
          <p:nvPr>
            <p:ph type="subTitle" idx="1"/>
          </p:nvPr>
        </p:nvSpPr>
        <p:spPr>
          <a:xfrm>
            <a:off x="7633252" y="4110636"/>
            <a:ext cx="3838748" cy="1787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en-IN" dirty="0"/>
              <a:t> Name</a:t>
            </a:r>
            <a:r>
              <a:rPr lang="en-IN" dirty="0" smtClean="0"/>
              <a:t>:</a:t>
            </a: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en-IN" dirty="0"/>
              <a:t>Course Title</a:t>
            </a:r>
            <a:r>
              <a:rPr lang="en-IN" dirty="0" smtClean="0"/>
              <a:t>:</a:t>
            </a: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en-IN" dirty="0" smtClean="0"/>
              <a:t>Thursday, 10 December 2020</a:t>
            </a: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en-IN" dirty="0"/>
              <a:t> </a:t>
            </a:r>
            <a:r>
              <a:rPr lang="en-IN" dirty="0" smtClean="0"/>
              <a:t>Instructor:</a:t>
            </a: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endParaRPr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" y="373380"/>
            <a:ext cx="6103620" cy="61036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817" y="571500"/>
            <a:ext cx="2279373" cy="1272208"/>
          </a:xfrm>
        </p:spPr>
        <p:txBody>
          <a:bodyPr/>
          <a:lstStyle/>
          <a:p>
            <a:r>
              <a:rPr lang="en-US" dirty="0" smtClean="0"/>
              <a:t>Introduction 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4373563" y="914400"/>
            <a:ext cx="6529387" cy="4996357"/>
          </a:xfrm>
        </p:spPr>
        <p:txBody>
          <a:bodyPr>
            <a:normAutofit fontScale="92500" lnSpcReduction="20000"/>
          </a:bodyPr>
          <a:lstStyle/>
          <a:p>
            <a:pPr algn="l">
              <a:buFont typeface="Wingdings" panose="05000000000000000000" pitchFamily="2" charset="2"/>
              <a:buChar char="v"/>
            </a:pPr>
            <a:r>
              <a:rPr lang="en-US" dirty="0"/>
              <a:t>Khan, </a:t>
            </a:r>
            <a:r>
              <a:rPr lang="en-US" dirty="0" err="1" smtClean="0"/>
              <a:t>Hameedullah</a:t>
            </a:r>
            <a:r>
              <a:rPr lang="en-US" dirty="0"/>
              <a:t>, </a:t>
            </a:r>
            <a:r>
              <a:rPr lang="en-US" dirty="0" err="1" smtClean="0"/>
              <a:t>Irfan</a:t>
            </a:r>
            <a:r>
              <a:rPr lang="en-US" dirty="0"/>
              <a:t>, </a:t>
            </a:r>
            <a:r>
              <a:rPr lang="en-US" dirty="0" smtClean="0"/>
              <a:t>Tariq</a:t>
            </a:r>
            <a:r>
              <a:rPr lang="en-US" dirty="0"/>
              <a:t>, </a:t>
            </a:r>
            <a:r>
              <a:rPr lang="en-US" dirty="0" smtClean="0"/>
              <a:t>and </a:t>
            </a:r>
            <a:r>
              <a:rPr lang="en-US" dirty="0" err="1" smtClean="0"/>
              <a:t>Fatimi</a:t>
            </a:r>
            <a:r>
              <a:rPr lang="en-US" dirty="0" smtClean="0"/>
              <a:t>, </a:t>
            </a:r>
            <a:r>
              <a:rPr lang="en-US" dirty="0"/>
              <a:t>(2017</a:t>
            </a:r>
            <a:r>
              <a:rPr lang="en-US" dirty="0" smtClean="0"/>
              <a:t>) discusses estimate that about 0.2 percent of all tumors that are recorded worldwide are related to the heart. </a:t>
            </a:r>
          </a:p>
          <a:p>
            <a:pPr algn="l">
              <a:buFont typeface="Wingdings" panose="05000000000000000000" pitchFamily="2" charset="2"/>
              <a:buChar char="v"/>
            </a:pPr>
            <a:r>
              <a:rPr lang="en-US" dirty="0" smtClean="0"/>
              <a:t>One of this tumors is the Primary Cardiac Tumor which rarely occur with lowest estimates being 0.0017% while the highest is 0.19%. </a:t>
            </a:r>
          </a:p>
          <a:p>
            <a:pPr algn="l">
              <a:buFont typeface="Wingdings" panose="05000000000000000000" pitchFamily="2" charset="2"/>
              <a:buChar char="v"/>
            </a:pPr>
            <a:r>
              <a:rPr lang="en-US" dirty="0" smtClean="0"/>
              <a:t>Cardiac </a:t>
            </a:r>
            <a:r>
              <a:rPr lang="en-US" dirty="0" err="1" smtClean="0"/>
              <a:t>Myxomas</a:t>
            </a:r>
            <a:r>
              <a:rPr lang="en-US" dirty="0" smtClean="0"/>
              <a:t> is the most common heart tumor that requires operation to remove. 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" r="58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73664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817" y="571500"/>
            <a:ext cx="2279373" cy="127220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Symptoms of </a:t>
            </a:r>
            <a:r>
              <a:rPr lang="en-US" dirty="0"/>
              <a:t>Atrial  </a:t>
            </a:r>
            <a:r>
              <a:rPr lang="en-US" dirty="0" err="1"/>
              <a:t>Myxomas</a:t>
            </a:r>
            <a:r>
              <a:rPr lang="en-US" dirty="0"/>
              <a:t> 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4373563" y="914400"/>
            <a:ext cx="6529387" cy="4996357"/>
          </a:xfrm>
        </p:spPr>
        <p:txBody>
          <a:bodyPr>
            <a:normAutofit/>
          </a:bodyPr>
          <a:lstStyle/>
          <a:p>
            <a:pPr marL="571500" indent="-342900" algn="l">
              <a:buFont typeface="Wingdings" pitchFamily="2" charset="2"/>
              <a:buChar char="ü"/>
            </a:pPr>
            <a:r>
              <a:rPr lang="en-US" sz="2800" dirty="0" smtClean="0"/>
              <a:t>Patients suffering from Atrial  </a:t>
            </a:r>
            <a:r>
              <a:rPr lang="en-US" sz="2800" dirty="0" err="1"/>
              <a:t>Myxomas</a:t>
            </a:r>
            <a:r>
              <a:rPr lang="en-US" sz="2800" dirty="0"/>
              <a:t> </a:t>
            </a:r>
            <a:r>
              <a:rPr lang="en-US" sz="2800" dirty="0" smtClean="0"/>
              <a:t>exhibits the following signs and symptom</a:t>
            </a:r>
          </a:p>
          <a:p>
            <a:pPr marL="1485900" lvl="2" indent="-342900">
              <a:buFont typeface="Wingdings" pitchFamily="2" charset="2"/>
              <a:buChar char="ü"/>
            </a:pPr>
            <a:r>
              <a:rPr lang="en-US" sz="2800" dirty="0" smtClean="0"/>
              <a:t>Dyspnea as well as syncope</a:t>
            </a:r>
          </a:p>
          <a:p>
            <a:pPr marL="1485900" lvl="2" indent="-342900">
              <a:buFont typeface="Wingdings" pitchFamily="2" charset="2"/>
              <a:buChar char="ü"/>
            </a:pPr>
            <a:r>
              <a:rPr lang="en-US" sz="2800" dirty="0" smtClean="0"/>
              <a:t>Fever and other constitutional symptoms</a:t>
            </a:r>
          </a:p>
          <a:p>
            <a:pPr marL="1485900" lvl="2" indent="-342900">
              <a:buFont typeface="Wingdings" pitchFamily="2" charset="2"/>
              <a:buChar char="ü"/>
            </a:pPr>
            <a:r>
              <a:rPr lang="en-US" sz="2800" dirty="0" smtClean="0"/>
              <a:t>Anorexia</a:t>
            </a:r>
          </a:p>
          <a:p>
            <a:pPr marL="1485900" lvl="2" indent="-342900">
              <a:buFont typeface="Wingdings" pitchFamily="2" charset="2"/>
              <a:buChar char="ü"/>
            </a:pPr>
            <a:r>
              <a:rPr lang="en-US" sz="2800" dirty="0" smtClean="0"/>
              <a:t>Thromboembolic event</a:t>
            </a:r>
          </a:p>
          <a:p>
            <a:pPr marL="1485900" lvl="2" indent="-342900">
              <a:buFont typeface="Wingdings" pitchFamily="2" charset="2"/>
              <a:buChar char="ü"/>
            </a:pPr>
            <a:r>
              <a:rPr lang="en-US" sz="2800" dirty="0" smtClean="0"/>
              <a:t>Shortness of breath</a:t>
            </a:r>
          </a:p>
          <a:p>
            <a:pPr marL="571500" indent="-342900" algn="l">
              <a:buFont typeface="Wingdings" pitchFamily="2" charset="2"/>
              <a:buChar char="ü"/>
            </a:pPr>
            <a:r>
              <a:rPr lang="en-US" sz="2800" dirty="0" smtClean="0"/>
              <a:t>To confirm that there is a tumor in the heart, an angiography examination is need</a:t>
            </a:r>
            <a:endParaRPr lang="en-US" sz="4800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11" r="13511"/>
          <a:stretch>
            <a:fillRect/>
          </a:stretch>
        </p:blipFill>
        <p:spPr>
          <a:xfrm>
            <a:off x="1080000" y="2090640"/>
            <a:ext cx="2520000" cy="3454357"/>
          </a:xfrm>
        </p:spPr>
      </p:pic>
    </p:spTree>
    <p:extLst>
      <p:ext uri="{BB962C8B-B14F-4D97-AF65-F5344CB8AC3E}">
        <p14:creationId xmlns:p14="http://schemas.microsoft.com/office/powerpoint/2010/main" val="1413624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817" y="571500"/>
            <a:ext cx="2279373" cy="1272208"/>
          </a:xfrm>
        </p:spPr>
        <p:txBody>
          <a:bodyPr>
            <a:normAutofit/>
          </a:bodyPr>
          <a:lstStyle/>
          <a:p>
            <a:r>
              <a:rPr lang="en-US" dirty="0" smtClean="0"/>
              <a:t>Case Study: Tests  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4373563" y="914400"/>
            <a:ext cx="6529387" cy="4996357"/>
          </a:xfrm>
        </p:spPr>
        <p:txBody>
          <a:bodyPr>
            <a:normAutofit fontScale="47500" lnSpcReduction="20000"/>
          </a:bodyPr>
          <a:lstStyle/>
          <a:p>
            <a:pPr marL="571500" indent="-342900" algn="l">
              <a:buFont typeface="Wingdings" pitchFamily="2" charset="2"/>
              <a:buChar char="ü"/>
            </a:pPr>
            <a:r>
              <a:rPr lang="en-US" sz="4800" dirty="0"/>
              <a:t>Khan, </a:t>
            </a:r>
            <a:r>
              <a:rPr lang="en-US" sz="4800" dirty="0" err="1"/>
              <a:t>Hameedullah</a:t>
            </a:r>
            <a:r>
              <a:rPr lang="en-US" sz="4800" dirty="0"/>
              <a:t>, </a:t>
            </a:r>
            <a:r>
              <a:rPr lang="en-US" sz="4800" dirty="0" err="1"/>
              <a:t>Irfan</a:t>
            </a:r>
            <a:r>
              <a:rPr lang="en-US" sz="4800" dirty="0"/>
              <a:t>, Tariq, and </a:t>
            </a:r>
            <a:r>
              <a:rPr lang="en-US" sz="4800" dirty="0" err="1"/>
              <a:t>Fatimi</a:t>
            </a:r>
            <a:r>
              <a:rPr lang="en-US" sz="4800" dirty="0"/>
              <a:t>, (2017</a:t>
            </a:r>
            <a:r>
              <a:rPr lang="en-US" sz="4800" dirty="0" smtClean="0"/>
              <a:t>) used a case study of a 50 years old woman who experienced short breath.</a:t>
            </a:r>
          </a:p>
          <a:p>
            <a:pPr marL="571500" indent="-342900" algn="l">
              <a:buFont typeface="Wingdings" pitchFamily="2" charset="2"/>
              <a:buChar char="ü"/>
            </a:pPr>
            <a:r>
              <a:rPr lang="en-US" sz="4800" dirty="0" smtClean="0"/>
              <a:t>She had undergone numerous chest tests but the underplaying condition was not identified. </a:t>
            </a:r>
          </a:p>
          <a:p>
            <a:pPr marL="571500" indent="-342900" algn="l">
              <a:buFont typeface="Wingdings" pitchFamily="2" charset="2"/>
              <a:buChar char="ü"/>
            </a:pPr>
            <a:r>
              <a:rPr lang="en-US" sz="4800" dirty="0" smtClean="0"/>
              <a:t>She was referred to emergency unit after developing serious health problems</a:t>
            </a:r>
          </a:p>
          <a:p>
            <a:pPr marL="571500" indent="-342900" algn="l">
              <a:buFont typeface="Wingdings" pitchFamily="2" charset="2"/>
              <a:buChar char="ü"/>
            </a:pPr>
            <a:r>
              <a:rPr lang="en-US" sz="4800" dirty="0" smtClean="0"/>
              <a:t>Examination to establish her condition showed that all was normal until when angiography which revealed a descending artery stenosis.</a:t>
            </a:r>
          </a:p>
          <a:p>
            <a:pPr marL="571500" indent="-342900" algn="l">
              <a:buFont typeface="Wingdings" pitchFamily="2" charset="2"/>
              <a:buChar char="ü"/>
            </a:pPr>
            <a:r>
              <a:rPr lang="en-US" sz="4800" dirty="0" smtClean="0"/>
              <a:t>Echocardiogram test showed that she had a large left atrial </a:t>
            </a:r>
            <a:r>
              <a:rPr lang="en-US" sz="4800" dirty="0" err="1" smtClean="0"/>
              <a:t>myxoma</a:t>
            </a:r>
            <a:r>
              <a:rPr lang="en-US" sz="4800" dirty="0" smtClean="0"/>
              <a:t>. </a:t>
            </a:r>
          </a:p>
          <a:p>
            <a:pPr marL="571500" indent="-342900" algn="l">
              <a:buFont typeface="Wingdings" pitchFamily="2" charset="2"/>
              <a:buChar char="ü"/>
            </a:pPr>
            <a:r>
              <a:rPr lang="en-US" sz="4800" dirty="0" smtClean="0"/>
              <a:t>The condition was causing severe mitral regurgitation  </a:t>
            </a:r>
            <a:endParaRPr lang="en-US" sz="4800" dirty="0"/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98" r="3212"/>
          <a:stretch/>
        </p:blipFill>
        <p:spPr>
          <a:xfrm>
            <a:off x="1172817" y="2456400"/>
            <a:ext cx="2520000" cy="3454357"/>
          </a:xfrm>
        </p:spPr>
      </p:pic>
    </p:spTree>
    <p:extLst>
      <p:ext uri="{BB962C8B-B14F-4D97-AF65-F5344CB8AC3E}">
        <p14:creationId xmlns:p14="http://schemas.microsoft.com/office/powerpoint/2010/main" val="76835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817" y="571500"/>
            <a:ext cx="2279373" cy="1272208"/>
          </a:xfrm>
        </p:spPr>
        <p:txBody>
          <a:bodyPr>
            <a:normAutofit/>
          </a:bodyPr>
          <a:lstStyle/>
          <a:p>
            <a:r>
              <a:rPr lang="en-US" dirty="0" smtClean="0"/>
              <a:t>Case Study: Tests  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4373563" y="914400"/>
            <a:ext cx="6529387" cy="4996357"/>
          </a:xfrm>
        </p:spPr>
        <p:txBody>
          <a:bodyPr>
            <a:normAutofit fontScale="77500" lnSpcReduction="20000"/>
          </a:bodyPr>
          <a:lstStyle/>
          <a:p>
            <a:pPr marL="571500" indent="-342900" algn="l">
              <a:buFont typeface="Wingdings" pitchFamily="2" charset="2"/>
              <a:buChar char="ü"/>
            </a:pPr>
            <a:r>
              <a:rPr lang="en-US" sz="4800" dirty="0" smtClean="0"/>
              <a:t>Apart from heavy chest and shortness of breath, the patient did not exhibit any other symptom associated with cardiac growth</a:t>
            </a:r>
          </a:p>
          <a:p>
            <a:pPr marL="1028700" lvl="1" indent="-342900">
              <a:buFont typeface="Wingdings" pitchFamily="2" charset="2"/>
              <a:buChar char="ü"/>
            </a:pPr>
            <a:r>
              <a:rPr lang="en-US" sz="2800" dirty="0" smtClean="0"/>
              <a:t>No neurological symptoms</a:t>
            </a:r>
          </a:p>
          <a:p>
            <a:pPr marL="1028700" lvl="1" indent="-342900">
              <a:buFont typeface="Wingdings" pitchFamily="2" charset="2"/>
              <a:buChar char="ü"/>
            </a:pPr>
            <a:r>
              <a:rPr lang="en-US" sz="2800" dirty="0" smtClean="0"/>
              <a:t>No constitutional symptoms </a:t>
            </a:r>
          </a:p>
          <a:p>
            <a:pPr marL="1028700" lvl="1" indent="-342900">
              <a:buFont typeface="Wingdings" pitchFamily="2" charset="2"/>
              <a:buChar char="ü"/>
            </a:pPr>
            <a:r>
              <a:rPr lang="en-US" sz="2800" dirty="0" smtClean="0"/>
              <a:t>There were no any significant body weight loss</a:t>
            </a:r>
          </a:p>
          <a:p>
            <a:pPr marL="1028700" lvl="1" indent="-342900">
              <a:buFont typeface="Wingdings" pitchFamily="2" charset="2"/>
              <a:buChar char="ü"/>
            </a:pPr>
            <a:r>
              <a:rPr lang="en-US" sz="2800" dirty="0" smtClean="0"/>
              <a:t>She had no any serous health problems apart from well managed hyperlipidemia and hypertension. </a:t>
            </a:r>
          </a:p>
          <a:p>
            <a:pPr marL="1028700" lvl="1" indent="-342900">
              <a:buFont typeface="Wingdings" pitchFamily="2" charset="2"/>
              <a:buChar char="ü"/>
            </a:pPr>
            <a:r>
              <a:rPr lang="en-US" sz="2800" dirty="0" smtClean="0"/>
              <a:t>She had a clear chest auscultation</a:t>
            </a:r>
          </a:p>
          <a:p>
            <a:pPr marL="1028700" lvl="1" indent="-342900">
              <a:buFont typeface="Wingdings" pitchFamily="2" charset="2"/>
              <a:buChar char="ü"/>
            </a:pPr>
            <a:r>
              <a:rPr lang="en-US" sz="2800" dirty="0" smtClean="0"/>
              <a:t>She also had a normal heart sound</a:t>
            </a:r>
          </a:p>
          <a:p>
            <a:pPr marL="1028700" lvl="1" indent="-342900">
              <a:buFont typeface="Wingdings" pitchFamily="2" charset="2"/>
              <a:buChar char="ü"/>
            </a:pPr>
            <a:r>
              <a:rPr lang="en-US" sz="2800" dirty="0" smtClean="0"/>
              <a:t>Her routine clinical examination showed that she was having no health complication</a:t>
            </a:r>
            <a:endParaRPr lang="en-US" sz="2800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11" r="13511"/>
          <a:stretch>
            <a:fillRect/>
          </a:stretch>
        </p:blipFill>
        <p:spPr>
          <a:xfrm>
            <a:off x="1080000" y="2090640"/>
            <a:ext cx="2520000" cy="3454357"/>
          </a:xfrm>
        </p:spPr>
      </p:pic>
    </p:spTree>
    <p:extLst>
      <p:ext uri="{BB962C8B-B14F-4D97-AF65-F5344CB8AC3E}">
        <p14:creationId xmlns:p14="http://schemas.microsoft.com/office/powerpoint/2010/main" val="748843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817" y="571500"/>
            <a:ext cx="2279373" cy="1272208"/>
          </a:xfrm>
        </p:spPr>
        <p:txBody>
          <a:bodyPr>
            <a:normAutofit/>
          </a:bodyPr>
          <a:lstStyle/>
          <a:p>
            <a:r>
              <a:rPr lang="en-US" dirty="0" smtClean="0"/>
              <a:t>Case Study: Tests  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4373563" y="914400"/>
            <a:ext cx="6529387" cy="4996357"/>
          </a:xfrm>
        </p:spPr>
        <p:txBody>
          <a:bodyPr>
            <a:noAutofit/>
          </a:bodyPr>
          <a:lstStyle/>
          <a:p>
            <a:pPr marL="571500" indent="-342900" algn="l">
              <a:buFont typeface="Wingdings" pitchFamily="2" charset="2"/>
              <a:buChar char="ü"/>
            </a:pPr>
            <a:r>
              <a:rPr lang="en-US" sz="2800" dirty="0" smtClean="0"/>
              <a:t>The following test revealed her condition</a:t>
            </a:r>
          </a:p>
          <a:p>
            <a:pPr marL="1028700" lvl="1" indent="-342900">
              <a:buFont typeface="Wingdings" pitchFamily="2" charset="2"/>
              <a:buChar char="ü"/>
            </a:pPr>
            <a:r>
              <a:rPr lang="en-US" sz="2400" dirty="0" smtClean="0"/>
              <a:t>Angiography </a:t>
            </a:r>
          </a:p>
          <a:p>
            <a:pPr marL="1485900" lvl="2" indent="-342900">
              <a:buFont typeface="Wingdings" pitchFamily="2" charset="2"/>
              <a:buChar char="ü"/>
            </a:pPr>
            <a:r>
              <a:rPr lang="en-US" sz="1800" dirty="0" smtClean="0"/>
              <a:t>Showed the tight left anterior descending artery stenosis </a:t>
            </a:r>
            <a:endParaRPr lang="en-US" sz="1800" dirty="0" smtClean="0"/>
          </a:p>
          <a:p>
            <a:pPr marL="1028700" lvl="1" indent="-342900">
              <a:buFont typeface="Wingdings" pitchFamily="2" charset="2"/>
              <a:buChar char="ü"/>
            </a:pPr>
            <a:r>
              <a:rPr lang="en-US" sz="2400" dirty="0" smtClean="0"/>
              <a:t>Thoracic radiogram</a:t>
            </a:r>
          </a:p>
          <a:p>
            <a:pPr marL="1485900" lvl="2" indent="-342900">
              <a:buFont typeface="Wingdings" pitchFamily="2" charset="2"/>
              <a:buChar char="ü"/>
            </a:pPr>
            <a:r>
              <a:rPr lang="en-US" sz="1800" dirty="0" smtClean="0"/>
              <a:t>Normal results</a:t>
            </a:r>
          </a:p>
          <a:p>
            <a:pPr marL="1028700" lvl="1" indent="-342900">
              <a:buFont typeface="Wingdings" pitchFamily="2" charset="2"/>
              <a:buChar char="ü"/>
            </a:pPr>
            <a:r>
              <a:rPr lang="en-US" sz="2400" dirty="0" err="1" smtClean="0"/>
              <a:t>Echocardogram</a:t>
            </a:r>
            <a:r>
              <a:rPr lang="en-US" sz="2400" dirty="0" smtClean="0"/>
              <a:t> </a:t>
            </a:r>
          </a:p>
          <a:p>
            <a:pPr marL="1485900" lvl="2" indent="-342900">
              <a:buFont typeface="Wingdings" pitchFamily="2" charset="2"/>
              <a:buChar char="ü"/>
            </a:pPr>
            <a:r>
              <a:rPr lang="en-US" sz="1800" dirty="0" smtClean="0"/>
              <a:t>Showed enlarged left atrial </a:t>
            </a:r>
            <a:r>
              <a:rPr lang="en-US" sz="1800" dirty="0" err="1" smtClean="0"/>
              <a:t>myxoma</a:t>
            </a:r>
            <a:endParaRPr lang="en-US" sz="1800" dirty="0" smtClean="0"/>
          </a:p>
          <a:p>
            <a:pPr marL="1485900" lvl="2" indent="-342900">
              <a:buFont typeface="Wingdings" pitchFamily="2" charset="2"/>
              <a:buChar char="ü"/>
            </a:pPr>
            <a:r>
              <a:rPr lang="en-US" sz="1800" dirty="0" smtClean="0"/>
              <a:t>Half of it protruded through </a:t>
            </a:r>
            <a:r>
              <a:rPr lang="en-US" sz="1800" dirty="0" err="1" smtClean="0"/>
              <a:t>mitra</a:t>
            </a:r>
            <a:r>
              <a:rPr lang="en-US" sz="1800" dirty="0" smtClean="0"/>
              <a:t> valve into left ventricle</a:t>
            </a:r>
          </a:p>
          <a:p>
            <a:pPr marL="1485900" lvl="2" indent="-342900">
              <a:buFont typeface="Wingdings" pitchFamily="2" charset="2"/>
              <a:buChar char="ü"/>
            </a:pPr>
            <a:r>
              <a:rPr lang="en-US" sz="1800" dirty="0" smtClean="0"/>
              <a:t>This caused serous regurgitation </a:t>
            </a:r>
          </a:p>
          <a:p>
            <a:pPr marL="1485900" lvl="2" indent="-342900">
              <a:buFont typeface="Wingdings" pitchFamily="2" charset="2"/>
              <a:buChar char="ü"/>
            </a:pPr>
            <a:r>
              <a:rPr lang="en-US" sz="1800" dirty="0" smtClean="0"/>
              <a:t>Left ventricle not dilated </a:t>
            </a:r>
          </a:p>
          <a:p>
            <a:pPr marL="1485900" lvl="2" indent="-342900">
              <a:buFont typeface="Wingdings" pitchFamily="2" charset="2"/>
              <a:buChar char="ü"/>
            </a:pPr>
            <a:r>
              <a:rPr lang="en-US" sz="1800" dirty="0" smtClean="0"/>
              <a:t>It helped to note that there was an paltry pericardial effusion round the heart. </a:t>
            </a:r>
            <a:endParaRPr lang="en-US" sz="1200" dirty="0" smtClean="0"/>
          </a:p>
          <a:p>
            <a:pPr marL="1485900" lvl="2" indent="-342900">
              <a:buFont typeface="Wingdings" pitchFamily="2" charset="2"/>
              <a:buChar char="ü"/>
            </a:pPr>
            <a:endParaRPr lang="en-US" sz="1200" dirty="0"/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33" r="2263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70890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817" y="571500"/>
            <a:ext cx="2279373" cy="1272208"/>
          </a:xfrm>
        </p:spPr>
        <p:txBody>
          <a:bodyPr>
            <a:normAutofit/>
          </a:bodyPr>
          <a:lstStyle/>
          <a:p>
            <a:r>
              <a:rPr lang="en-US" dirty="0" smtClean="0"/>
              <a:t>Case Study: Treatment   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3789363" y="889000"/>
            <a:ext cx="7437437" cy="5206999"/>
          </a:xfrm>
        </p:spPr>
        <p:txBody>
          <a:bodyPr>
            <a:normAutofit fontScale="92500" lnSpcReduction="20000"/>
          </a:bodyPr>
          <a:lstStyle/>
          <a:p>
            <a:pPr marL="571500" indent="-342900" algn="l">
              <a:buFont typeface="Wingdings" pitchFamily="2" charset="2"/>
              <a:buChar char="ü"/>
            </a:pPr>
            <a:r>
              <a:rPr lang="en-US" dirty="0"/>
              <a:t>Khan, </a:t>
            </a:r>
            <a:r>
              <a:rPr lang="en-US" dirty="0" err="1"/>
              <a:t>Hameedullah</a:t>
            </a:r>
            <a:r>
              <a:rPr lang="en-US" dirty="0"/>
              <a:t>, </a:t>
            </a:r>
            <a:r>
              <a:rPr lang="en-US" dirty="0" err="1"/>
              <a:t>Irfan</a:t>
            </a:r>
            <a:r>
              <a:rPr lang="en-US" dirty="0"/>
              <a:t>, Tariq, and </a:t>
            </a:r>
            <a:r>
              <a:rPr lang="en-US" dirty="0" err="1"/>
              <a:t>Fatimi</a:t>
            </a:r>
            <a:r>
              <a:rPr lang="en-US" dirty="0"/>
              <a:t>, (2017</a:t>
            </a:r>
            <a:r>
              <a:rPr lang="en-US" dirty="0" smtClean="0"/>
              <a:t>) note that an operation had to be performed immediately to remove the tumor and restore a normal flow of blood.</a:t>
            </a:r>
          </a:p>
          <a:p>
            <a:pPr marL="571500" indent="-342900" algn="l">
              <a:buFont typeface="Wingdings" pitchFamily="2" charset="2"/>
              <a:buChar char="ü"/>
            </a:pPr>
            <a:r>
              <a:rPr lang="en-US" dirty="0" smtClean="0"/>
              <a:t>An open heart surgery was performed</a:t>
            </a:r>
          </a:p>
          <a:p>
            <a:pPr marL="571500" indent="-342900" algn="l">
              <a:buFont typeface="Wingdings" pitchFamily="2" charset="2"/>
              <a:buChar char="ü"/>
            </a:pPr>
            <a:r>
              <a:rPr lang="en-US" dirty="0" smtClean="0"/>
              <a:t>Doctors were able to identify the </a:t>
            </a:r>
            <a:r>
              <a:rPr lang="en-US" dirty="0" err="1" smtClean="0"/>
              <a:t>myxoma</a:t>
            </a:r>
            <a:r>
              <a:rPr lang="en-US" dirty="0" smtClean="0"/>
              <a:t> and expunged it.</a:t>
            </a:r>
          </a:p>
          <a:p>
            <a:pPr marL="571500" indent="-342900" algn="l">
              <a:buFont typeface="Wingdings" pitchFamily="2" charset="2"/>
              <a:buChar char="ü"/>
            </a:pPr>
            <a:r>
              <a:rPr lang="en-US" dirty="0" smtClean="0"/>
              <a:t>The patient was placed under cardiopulmonary bypass </a:t>
            </a:r>
          </a:p>
          <a:p>
            <a:pPr marL="571500" indent="-342900" algn="l">
              <a:buFont typeface="Wingdings" pitchFamily="2" charset="2"/>
              <a:buChar char="ü"/>
            </a:pPr>
            <a:r>
              <a:rPr lang="en-US" dirty="0" smtClean="0"/>
              <a:t>Left atrium was operated by opening the using an approach called superior </a:t>
            </a:r>
            <a:r>
              <a:rPr lang="en-US" dirty="0" err="1" smtClean="0"/>
              <a:t>septal</a:t>
            </a:r>
            <a:endParaRPr lang="en-US" dirty="0" smtClean="0"/>
          </a:p>
          <a:p>
            <a:pPr marL="571500" indent="-342900" algn="l">
              <a:buFont typeface="Wingdings" pitchFamily="2" charset="2"/>
              <a:buChar char="ü"/>
            </a:pPr>
            <a:endParaRPr lang="en-US" sz="4400" dirty="0"/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" r="58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02782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817" y="571500"/>
            <a:ext cx="2279373" cy="1272208"/>
          </a:xfrm>
        </p:spPr>
        <p:txBody>
          <a:bodyPr>
            <a:normAutofit/>
          </a:bodyPr>
          <a:lstStyle/>
          <a:p>
            <a:r>
              <a:rPr lang="en-US" dirty="0" smtClean="0"/>
              <a:t>Case Study: Treatment   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3789363" y="889000"/>
            <a:ext cx="7437437" cy="5206999"/>
          </a:xfrm>
        </p:spPr>
        <p:txBody>
          <a:bodyPr>
            <a:normAutofit lnSpcReduction="10000"/>
          </a:bodyPr>
          <a:lstStyle/>
          <a:p>
            <a:pPr marL="571500" indent="-342900" algn="l">
              <a:buFont typeface="Wingdings" pitchFamily="2" charset="2"/>
              <a:buChar char="ü"/>
            </a:pPr>
            <a:r>
              <a:rPr lang="en-US" dirty="0" smtClean="0"/>
              <a:t>The identified atrial </a:t>
            </a:r>
            <a:r>
              <a:rPr lang="en-US" dirty="0" err="1" smtClean="0"/>
              <a:t>myxoma</a:t>
            </a:r>
            <a:r>
              <a:rPr lang="en-US" dirty="0" smtClean="0"/>
              <a:t> had the following characteristics</a:t>
            </a:r>
          </a:p>
          <a:p>
            <a:pPr marL="1028700" lvl="1" indent="-342900">
              <a:buFont typeface="Wingdings" pitchFamily="2" charset="2"/>
              <a:buChar char="ü"/>
            </a:pPr>
            <a:r>
              <a:rPr lang="en-US" sz="3200" dirty="0" smtClean="0"/>
              <a:t>Soft</a:t>
            </a:r>
          </a:p>
          <a:p>
            <a:pPr marL="1028700" lvl="1" indent="-342900">
              <a:buFont typeface="Wingdings" pitchFamily="2" charset="2"/>
              <a:buChar char="ü"/>
            </a:pPr>
            <a:r>
              <a:rPr lang="en-US" sz="3200" dirty="0" smtClean="0"/>
              <a:t>Very friable </a:t>
            </a:r>
          </a:p>
          <a:p>
            <a:pPr marL="1028700" lvl="1" indent="-342900">
              <a:buFont typeface="Wingdings" pitchFamily="2" charset="2"/>
              <a:buChar char="ü"/>
            </a:pPr>
            <a:r>
              <a:rPr lang="en-US" sz="3200" dirty="0" smtClean="0"/>
              <a:t>Arisen from anterolateral potion of mitral valve</a:t>
            </a:r>
          </a:p>
          <a:p>
            <a:pPr marL="571500" indent="-342900" algn="l">
              <a:buFont typeface="Wingdings" pitchFamily="2" charset="2"/>
              <a:buChar char="ü"/>
            </a:pPr>
            <a:r>
              <a:rPr lang="en-US" sz="3400" dirty="0" smtClean="0"/>
              <a:t>When the base was identified, the growth was surgically removed </a:t>
            </a:r>
          </a:p>
          <a:p>
            <a:pPr marL="571500" indent="-342900" algn="l">
              <a:buFont typeface="Wingdings" pitchFamily="2" charset="2"/>
              <a:buChar char="ü"/>
            </a:pPr>
            <a:r>
              <a:rPr lang="en-US" dirty="0" smtClean="0"/>
              <a:t>This resolved the mitral annulus </a:t>
            </a:r>
          </a:p>
          <a:p>
            <a:pPr marL="571500" indent="-342900" algn="l">
              <a:buFont typeface="Wingdings" pitchFamily="2" charset="2"/>
              <a:buChar char="ü"/>
            </a:pPr>
            <a:r>
              <a:rPr lang="en-US" dirty="0" smtClean="0"/>
              <a:t>Normal flow of blood was restored.   </a:t>
            </a:r>
          </a:p>
          <a:p>
            <a:pPr marL="571500" indent="-342900" algn="l">
              <a:buFont typeface="Wingdings" pitchFamily="2" charset="2"/>
              <a:buChar char="ü"/>
            </a:pPr>
            <a:endParaRPr lang="en-US" sz="4400" dirty="0"/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20" r="2302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60880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817" y="571500"/>
            <a:ext cx="2279373" cy="1272208"/>
          </a:xfrm>
        </p:spPr>
        <p:txBody>
          <a:bodyPr>
            <a:normAutofit/>
          </a:bodyPr>
          <a:lstStyle/>
          <a:p>
            <a:r>
              <a:rPr lang="en-US" dirty="0" smtClean="0"/>
              <a:t>Case Study: Follow Up   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3789363" y="889000"/>
            <a:ext cx="7437437" cy="5206999"/>
          </a:xfrm>
        </p:spPr>
        <p:txBody>
          <a:bodyPr>
            <a:normAutofit lnSpcReduction="10000"/>
          </a:bodyPr>
          <a:lstStyle/>
          <a:p>
            <a:pPr marL="571500" indent="-342900" algn="l">
              <a:buFont typeface="Wingdings" pitchFamily="2" charset="2"/>
              <a:buChar char="ü"/>
            </a:pPr>
            <a:r>
              <a:rPr lang="en-US" sz="4400" dirty="0" smtClean="0"/>
              <a:t>The patient was followed for two months</a:t>
            </a:r>
          </a:p>
          <a:p>
            <a:pPr marL="571500" indent="-342900" algn="l">
              <a:buFont typeface="Wingdings" pitchFamily="2" charset="2"/>
              <a:buChar char="ü"/>
            </a:pPr>
            <a:r>
              <a:rPr lang="en-US" sz="4400" dirty="0" smtClean="0"/>
              <a:t>She underwent regular checkups to identify any complication</a:t>
            </a:r>
          </a:p>
          <a:p>
            <a:pPr marL="571500" indent="-342900" algn="l">
              <a:buFont typeface="Wingdings" pitchFamily="2" charset="2"/>
              <a:buChar char="ü"/>
            </a:pPr>
            <a:r>
              <a:rPr lang="en-US" sz="4400" dirty="0" smtClean="0"/>
              <a:t>The patient recovered normally with no complication.</a:t>
            </a:r>
            <a:endParaRPr lang="en-US" sz="4400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11" r="13511"/>
          <a:stretch>
            <a:fillRect/>
          </a:stretch>
        </p:blipFill>
        <p:spPr>
          <a:xfrm>
            <a:off x="1080000" y="2090640"/>
            <a:ext cx="2520000" cy="3454357"/>
          </a:xfrm>
        </p:spPr>
      </p:pic>
    </p:spTree>
    <p:extLst>
      <p:ext uri="{BB962C8B-B14F-4D97-AF65-F5344CB8AC3E}">
        <p14:creationId xmlns:p14="http://schemas.microsoft.com/office/powerpoint/2010/main" val="2480058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817" y="571500"/>
            <a:ext cx="2279373" cy="1272208"/>
          </a:xfrm>
        </p:spPr>
        <p:txBody>
          <a:bodyPr>
            <a:normAutofit/>
          </a:bodyPr>
          <a:lstStyle/>
          <a:p>
            <a:r>
              <a:rPr lang="en-US" dirty="0" smtClean="0"/>
              <a:t>Case Study: Follow Up   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3789363" y="889000"/>
            <a:ext cx="7437437" cy="5206999"/>
          </a:xfrm>
        </p:spPr>
        <p:txBody>
          <a:bodyPr>
            <a:normAutofit fontScale="92500" lnSpcReduction="20000"/>
          </a:bodyPr>
          <a:lstStyle/>
          <a:p>
            <a:pPr marL="571500" indent="-342900" algn="l">
              <a:buFont typeface="Wingdings" pitchFamily="2" charset="2"/>
              <a:buChar char="ü"/>
            </a:pPr>
            <a:r>
              <a:rPr lang="en-US" sz="4400" dirty="0" smtClean="0"/>
              <a:t>From the </a:t>
            </a:r>
            <a:r>
              <a:rPr lang="en-US" sz="4400" dirty="0" err="1" smtClean="0"/>
              <a:t>followup</a:t>
            </a:r>
            <a:r>
              <a:rPr lang="en-US" sz="4400" dirty="0" smtClean="0"/>
              <a:t> of the patient, Khan</a:t>
            </a:r>
            <a:r>
              <a:rPr lang="en-US" sz="4400" dirty="0"/>
              <a:t>, </a:t>
            </a:r>
            <a:r>
              <a:rPr lang="en-US" sz="4400" dirty="0" err="1"/>
              <a:t>Hameedullah</a:t>
            </a:r>
            <a:r>
              <a:rPr lang="en-US" sz="4400" dirty="0"/>
              <a:t>, </a:t>
            </a:r>
            <a:r>
              <a:rPr lang="en-US" sz="4400" dirty="0" err="1"/>
              <a:t>Irfan</a:t>
            </a:r>
            <a:r>
              <a:rPr lang="en-US" sz="4400" dirty="0"/>
              <a:t>, Tariq, and </a:t>
            </a:r>
            <a:r>
              <a:rPr lang="en-US" sz="4400" dirty="0" err="1"/>
              <a:t>Fatimi</a:t>
            </a:r>
            <a:r>
              <a:rPr lang="en-US" sz="4400" dirty="0"/>
              <a:t>, (2017</a:t>
            </a:r>
            <a:r>
              <a:rPr lang="en-US" sz="4400" dirty="0" smtClean="0"/>
              <a:t>) recommends that patients should undergo echocardiography to detect the heart problem as early as possible</a:t>
            </a:r>
          </a:p>
          <a:p>
            <a:pPr marL="571500" indent="-342900" algn="l">
              <a:buFont typeface="Wingdings" pitchFamily="2" charset="2"/>
              <a:buChar char="ü"/>
            </a:pPr>
            <a:r>
              <a:rPr lang="en-US" sz="4400" dirty="0" smtClean="0"/>
              <a:t>This will hasten the treatment procedure and avoid complication. </a:t>
            </a:r>
            <a:endParaRPr lang="en-US" sz="4400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11" r="13511"/>
          <a:stretch>
            <a:fillRect/>
          </a:stretch>
        </p:blipFill>
        <p:spPr>
          <a:xfrm>
            <a:off x="1080000" y="2090640"/>
            <a:ext cx="2520000" cy="3454357"/>
          </a:xfrm>
        </p:spPr>
      </p:pic>
    </p:spTree>
    <p:extLst>
      <p:ext uri="{BB962C8B-B14F-4D97-AF65-F5344CB8AC3E}">
        <p14:creationId xmlns:p14="http://schemas.microsoft.com/office/powerpoint/2010/main" val="175140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817" y="571500"/>
            <a:ext cx="2279373" cy="1272208"/>
          </a:xfrm>
        </p:spPr>
        <p:txBody>
          <a:bodyPr>
            <a:normAutofit/>
          </a:bodyPr>
          <a:lstStyle/>
          <a:p>
            <a:r>
              <a:rPr lang="en-US" dirty="0" smtClean="0"/>
              <a:t>Recurrence 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3789363" y="889000"/>
            <a:ext cx="7437437" cy="5206999"/>
          </a:xfrm>
        </p:spPr>
        <p:txBody>
          <a:bodyPr>
            <a:normAutofit/>
          </a:bodyPr>
          <a:lstStyle/>
          <a:p>
            <a:pPr marL="571500" indent="-342900" algn="l">
              <a:buFont typeface="Wingdings" pitchFamily="2" charset="2"/>
              <a:buChar char="ü"/>
            </a:pPr>
            <a:r>
              <a:rPr lang="en-US" sz="4400" dirty="0" err="1" smtClean="0"/>
              <a:t>Myxomas</a:t>
            </a:r>
            <a:r>
              <a:rPr lang="en-US" sz="4400" dirty="0" smtClean="0"/>
              <a:t> especially the left atria shows excellent healing process. </a:t>
            </a:r>
          </a:p>
          <a:p>
            <a:pPr marL="571500" indent="-342900" algn="l">
              <a:buFont typeface="Wingdings" pitchFamily="2" charset="2"/>
              <a:buChar char="ü"/>
            </a:pPr>
            <a:r>
              <a:rPr lang="en-US" sz="4400" dirty="0" smtClean="0"/>
              <a:t>Most of these surgically removed tumor never recur.</a:t>
            </a:r>
          </a:p>
          <a:p>
            <a:pPr marL="571500" indent="-342900" algn="l">
              <a:buFont typeface="Wingdings" pitchFamily="2" charset="2"/>
              <a:buChar char="ü"/>
            </a:pPr>
            <a:r>
              <a:rPr lang="en-US" sz="4400" dirty="0" smtClean="0"/>
              <a:t>Only about three percent will recur after being removed. </a:t>
            </a:r>
            <a:endParaRPr lang="en-US" sz="4400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11" r="13511"/>
          <a:stretch>
            <a:fillRect/>
          </a:stretch>
        </p:blipFill>
        <p:spPr>
          <a:xfrm>
            <a:off x="1080000" y="2090640"/>
            <a:ext cx="2520000" cy="3454357"/>
          </a:xfrm>
        </p:spPr>
      </p:pic>
    </p:spTree>
    <p:extLst>
      <p:ext uri="{BB962C8B-B14F-4D97-AF65-F5344CB8AC3E}">
        <p14:creationId xmlns:p14="http://schemas.microsoft.com/office/powerpoint/2010/main" val="2524689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817" y="571500"/>
            <a:ext cx="2279373" cy="1272208"/>
          </a:xfrm>
        </p:spPr>
        <p:txBody>
          <a:bodyPr>
            <a:normAutofit/>
          </a:bodyPr>
          <a:lstStyle/>
          <a:p>
            <a:r>
              <a:rPr lang="en-US" dirty="0" smtClean="0"/>
              <a:t>Recurrence 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3789363" y="889000"/>
            <a:ext cx="7437437" cy="5206999"/>
          </a:xfrm>
        </p:spPr>
        <p:txBody>
          <a:bodyPr>
            <a:normAutofit fontScale="70000" lnSpcReduction="20000"/>
          </a:bodyPr>
          <a:lstStyle/>
          <a:p>
            <a:pPr marL="571500" indent="-342900" algn="l">
              <a:buFont typeface="Wingdings" pitchFamily="2" charset="2"/>
              <a:buChar char="ü"/>
            </a:pPr>
            <a:r>
              <a:rPr lang="en-US" sz="4400" dirty="0" smtClean="0"/>
              <a:t>When the tumor recur, it should be diagnosed and treated as soon as possible.</a:t>
            </a:r>
          </a:p>
          <a:p>
            <a:pPr marL="571500" indent="-342900" algn="l">
              <a:buFont typeface="Wingdings" pitchFamily="2" charset="2"/>
              <a:buChar char="ü"/>
            </a:pPr>
            <a:r>
              <a:rPr lang="en-US" sz="4400" dirty="0" smtClean="0"/>
              <a:t>When interventional measures are not taken, serious complications can arise such as</a:t>
            </a:r>
          </a:p>
          <a:p>
            <a:pPr marL="1028700" lvl="1" indent="-342900">
              <a:buFont typeface="Wingdings" pitchFamily="2" charset="2"/>
              <a:buChar char="ü"/>
            </a:pPr>
            <a:r>
              <a:rPr lang="en-US" sz="2400" dirty="0" smtClean="0"/>
              <a:t>Fatal thromboembolic event</a:t>
            </a:r>
          </a:p>
          <a:p>
            <a:pPr marL="1028700" lvl="1" indent="-342900">
              <a:buFont typeface="Wingdings" pitchFamily="2" charset="2"/>
              <a:buChar char="ü"/>
            </a:pPr>
            <a:r>
              <a:rPr lang="en-US" sz="2400" dirty="0" smtClean="0"/>
              <a:t>Mitral stenosis symptoms</a:t>
            </a:r>
          </a:p>
          <a:p>
            <a:pPr marL="1028700" lvl="1" indent="-342900">
              <a:buFont typeface="Wingdings" pitchFamily="2" charset="2"/>
              <a:buChar char="ü"/>
            </a:pPr>
            <a:r>
              <a:rPr lang="en-US" sz="2400" dirty="0" smtClean="0"/>
              <a:t>Collagen vascular disease </a:t>
            </a:r>
          </a:p>
          <a:p>
            <a:pPr marL="1028700" lvl="1" indent="-342900">
              <a:buFont typeface="Wingdings" pitchFamily="2" charset="2"/>
              <a:buChar char="ü"/>
            </a:pPr>
            <a:r>
              <a:rPr lang="en-US" sz="2400" dirty="0" smtClean="0"/>
              <a:t>Infective endocarditis </a:t>
            </a:r>
          </a:p>
          <a:p>
            <a:pPr marL="1028700" lvl="1" indent="-342900">
              <a:buFont typeface="Wingdings" pitchFamily="2" charset="2"/>
              <a:buChar char="ü"/>
            </a:pPr>
            <a:r>
              <a:rPr lang="en-US" sz="2400" dirty="0" smtClean="0"/>
              <a:t>Other complication</a:t>
            </a:r>
          </a:p>
          <a:p>
            <a:pPr marL="1028700" lvl="1" indent="-342900">
              <a:buFont typeface="Wingdings" pitchFamily="2" charset="2"/>
              <a:buChar char="ü"/>
            </a:pPr>
            <a:r>
              <a:rPr lang="en-US" sz="2400" dirty="0" smtClean="0"/>
              <a:t>Death</a:t>
            </a:r>
          </a:p>
          <a:p>
            <a:pPr marL="571500" indent="-342900" algn="l">
              <a:buFont typeface="Wingdings" pitchFamily="2" charset="2"/>
              <a:buChar char="ü"/>
            </a:pPr>
            <a:r>
              <a:rPr lang="en-US" sz="4400" dirty="0" smtClean="0"/>
              <a:t>Timely and effective treatment is thus essential in determining the success of the healing process. </a:t>
            </a:r>
            <a:endParaRPr lang="en-US" sz="4400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11" r="13511"/>
          <a:stretch>
            <a:fillRect/>
          </a:stretch>
        </p:blipFill>
        <p:spPr>
          <a:xfrm>
            <a:off x="1080000" y="2090640"/>
            <a:ext cx="2520000" cy="3454357"/>
          </a:xfrm>
        </p:spPr>
      </p:pic>
    </p:spTree>
    <p:extLst>
      <p:ext uri="{BB962C8B-B14F-4D97-AF65-F5344CB8AC3E}">
        <p14:creationId xmlns:p14="http://schemas.microsoft.com/office/powerpoint/2010/main" val="277653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817" y="571500"/>
            <a:ext cx="2279373" cy="1272208"/>
          </a:xfrm>
        </p:spPr>
        <p:txBody>
          <a:bodyPr>
            <a:normAutofit/>
          </a:bodyPr>
          <a:lstStyle/>
          <a:p>
            <a:r>
              <a:rPr lang="en-US" dirty="0" smtClean="0"/>
              <a:t>Conclusion 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3789363" y="889000"/>
            <a:ext cx="7437437" cy="5206999"/>
          </a:xfrm>
        </p:spPr>
        <p:txBody>
          <a:bodyPr>
            <a:normAutofit fontScale="85000" lnSpcReduction="20000"/>
          </a:bodyPr>
          <a:lstStyle/>
          <a:p>
            <a:pPr marL="571500" indent="-342900" algn="l">
              <a:buFont typeface="Wingdings" pitchFamily="2" charset="2"/>
              <a:buChar char="ü"/>
            </a:pPr>
            <a:r>
              <a:rPr lang="en-US" sz="4400" dirty="0" smtClean="0"/>
              <a:t>Proper preparation is essential for a successful, Urgent</a:t>
            </a:r>
            <a:r>
              <a:rPr lang="en-US" sz="4400" dirty="0"/>
              <a:t>, Emergent, and Emergency Open-Heart </a:t>
            </a:r>
            <a:r>
              <a:rPr lang="en-US" sz="4400" dirty="0" smtClean="0"/>
              <a:t>Surgery</a:t>
            </a:r>
            <a:endParaRPr lang="en-US" sz="4400" dirty="0"/>
          </a:p>
          <a:p>
            <a:pPr marL="571500" indent="-342900" algn="l">
              <a:buFont typeface="Wingdings" pitchFamily="2" charset="2"/>
              <a:buChar char="ü"/>
            </a:pPr>
            <a:r>
              <a:rPr lang="en-US" sz="4400" dirty="0" smtClean="0"/>
              <a:t>All stakeholders should effectively play their roles in a timely manner to avoid complication</a:t>
            </a:r>
          </a:p>
          <a:p>
            <a:pPr marL="571500" indent="-342900" algn="l">
              <a:buFont typeface="Wingdings" pitchFamily="2" charset="2"/>
              <a:buChar char="ü"/>
            </a:pPr>
            <a:r>
              <a:rPr lang="en-US" sz="4400" dirty="0" smtClean="0"/>
              <a:t>The patient should go to hospital once he feels unwell</a:t>
            </a:r>
          </a:p>
          <a:p>
            <a:pPr marL="571500" indent="-342900" algn="l">
              <a:buFont typeface="Wingdings" pitchFamily="2" charset="2"/>
              <a:buChar char="ü"/>
            </a:pPr>
            <a:r>
              <a:rPr lang="en-US" sz="4400" dirty="0" smtClean="0"/>
              <a:t>The doctor should also conduct several test until the condition is identified</a:t>
            </a:r>
          </a:p>
          <a:p>
            <a:pPr marL="571500" indent="-342900" algn="l">
              <a:buFont typeface="Wingdings" pitchFamily="2" charset="2"/>
              <a:buChar char="ü"/>
            </a:pPr>
            <a:endParaRPr lang="en-US" sz="4400" dirty="0" smtClean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11" r="13511"/>
          <a:stretch>
            <a:fillRect/>
          </a:stretch>
        </p:blipFill>
        <p:spPr>
          <a:xfrm>
            <a:off x="1080000" y="2090640"/>
            <a:ext cx="2520000" cy="3454357"/>
          </a:xfrm>
        </p:spPr>
      </p:pic>
    </p:spTree>
    <p:extLst>
      <p:ext uri="{BB962C8B-B14F-4D97-AF65-F5344CB8AC3E}">
        <p14:creationId xmlns:p14="http://schemas.microsoft.com/office/powerpoint/2010/main" val="26063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817" y="571500"/>
            <a:ext cx="2279373" cy="1272208"/>
          </a:xfrm>
        </p:spPr>
        <p:txBody>
          <a:bodyPr>
            <a:normAutofit/>
          </a:bodyPr>
          <a:lstStyle/>
          <a:p>
            <a:r>
              <a:rPr lang="en-US" dirty="0" smtClean="0"/>
              <a:t>Conclusion 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3789363" y="889000"/>
            <a:ext cx="7437437" cy="5206999"/>
          </a:xfrm>
        </p:spPr>
        <p:txBody>
          <a:bodyPr>
            <a:normAutofit fontScale="92500" lnSpcReduction="10000"/>
          </a:bodyPr>
          <a:lstStyle/>
          <a:p>
            <a:pPr marL="571500" indent="-342900" algn="l">
              <a:buFont typeface="Wingdings" pitchFamily="2" charset="2"/>
              <a:buChar char="ü"/>
            </a:pPr>
            <a:r>
              <a:rPr lang="en-US" sz="4400" dirty="0" smtClean="0"/>
              <a:t>A follow-up is important to ensure that the patient recover faster</a:t>
            </a:r>
          </a:p>
          <a:p>
            <a:pPr marL="571500" indent="-342900" algn="l">
              <a:buFont typeface="Wingdings" pitchFamily="2" charset="2"/>
              <a:buChar char="ü"/>
            </a:pPr>
            <a:r>
              <a:rPr lang="en-US" sz="4400" dirty="0" smtClean="0"/>
              <a:t>It will also minimize the chances of complication</a:t>
            </a:r>
          </a:p>
          <a:p>
            <a:pPr marL="571500" indent="-342900" algn="l">
              <a:buFont typeface="Wingdings" pitchFamily="2" charset="2"/>
              <a:buChar char="ü"/>
            </a:pPr>
            <a:r>
              <a:rPr lang="en-US" sz="4400" dirty="0" smtClean="0"/>
              <a:t>When the complications do occur, they can be managed immediately to avoid fatal eventualities. 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11" r="13511"/>
          <a:stretch>
            <a:fillRect/>
          </a:stretch>
        </p:blipFill>
        <p:spPr>
          <a:xfrm>
            <a:off x="1080000" y="2090640"/>
            <a:ext cx="2520000" cy="3454357"/>
          </a:xfrm>
        </p:spPr>
      </p:pic>
    </p:spTree>
    <p:extLst>
      <p:ext uri="{BB962C8B-B14F-4D97-AF65-F5344CB8AC3E}">
        <p14:creationId xmlns:p14="http://schemas.microsoft.com/office/powerpoint/2010/main" val="3245600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20"/>
          <p:cNvSpPr txBox="1">
            <a:spLocks noGrp="1"/>
          </p:cNvSpPr>
          <p:nvPr>
            <p:ph type="ctrTitle"/>
          </p:nvPr>
        </p:nvSpPr>
        <p:spPr>
          <a:xfrm>
            <a:off x="4512000" y="924339"/>
            <a:ext cx="3168000" cy="26951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Garamond"/>
              <a:buNone/>
            </a:pPr>
            <a:endParaRPr sz="3600" dirty="0"/>
          </a:p>
        </p:txBody>
      </p:sp>
      <p:pic>
        <p:nvPicPr>
          <p:cNvPr id="344" name="Google Shape;344;p20" descr="Person overlooking the horizon from the top of a mountain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9324" b="9324"/>
          <a:stretch/>
        </p:blipFill>
        <p:spPr>
          <a:xfrm>
            <a:off x="0" y="0"/>
            <a:ext cx="12192000" cy="6858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45" name="Google Shape;345;p20"/>
          <p:cNvSpPr txBox="1">
            <a:spLocks noGrp="1"/>
          </p:cNvSpPr>
          <p:nvPr>
            <p:ph type="subTitle" idx="1"/>
          </p:nvPr>
        </p:nvSpPr>
        <p:spPr>
          <a:xfrm>
            <a:off x="4512000" y="5166704"/>
            <a:ext cx="3168000" cy="766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en-IN" dirty="0">
                <a:solidFill>
                  <a:schemeClr val="tx1"/>
                </a:solidFill>
              </a:rPr>
              <a:t>Thank You</a:t>
            </a:r>
            <a:endParaRPr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21"/>
          <p:cNvSpPr txBox="1">
            <a:spLocks noGrp="1"/>
          </p:cNvSpPr>
          <p:nvPr>
            <p:ph type="title"/>
          </p:nvPr>
        </p:nvSpPr>
        <p:spPr>
          <a:xfrm>
            <a:off x="1172817" y="812987"/>
            <a:ext cx="2279373" cy="7262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Garamond"/>
              <a:buNone/>
            </a:pPr>
            <a:r>
              <a:rPr lang="en-IN" dirty="0"/>
              <a:t>References</a:t>
            </a:r>
            <a:endParaRPr dirty="0"/>
          </a:p>
        </p:txBody>
      </p:sp>
      <p:sp>
        <p:nvSpPr>
          <p:cNvPr id="352" name="Google Shape;352;p21"/>
          <p:cNvSpPr txBox="1">
            <a:spLocks noGrp="1"/>
          </p:cNvSpPr>
          <p:nvPr>
            <p:ph type="body" idx="1"/>
          </p:nvPr>
        </p:nvSpPr>
        <p:spPr>
          <a:xfrm>
            <a:off x="4108361" y="685800"/>
            <a:ext cx="7044743" cy="5471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-457200" algn="l">
              <a:lnSpc>
                <a:spcPct val="80000"/>
              </a:lnSpc>
              <a:spcBef>
                <a:spcPts val="0"/>
              </a:spcBef>
              <a:buSzPts val="2664"/>
            </a:pPr>
            <a:r>
              <a:rPr lang="en-US" sz="3200" dirty="0" smtClean="0"/>
              <a:t>.</a:t>
            </a:r>
            <a:endParaRPr sz="3330" dirty="0"/>
          </a:p>
        </p:txBody>
      </p:sp>
      <p:pic>
        <p:nvPicPr>
          <p:cNvPr id="353" name="Google Shape;353;p21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29475" r="29475"/>
          <a:stretch/>
        </p:blipFill>
        <p:spPr>
          <a:xfrm>
            <a:off x="1080000" y="2304000"/>
            <a:ext cx="2520000" cy="345435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3695699" y="728980"/>
            <a:ext cx="7696201" cy="193899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000" dirty="0"/>
              <a:t>Khan, H. A. R., </a:t>
            </a:r>
            <a:r>
              <a:rPr lang="en-US" sz="2000" dirty="0" err="1"/>
              <a:t>Hameedullah</a:t>
            </a:r>
            <a:r>
              <a:rPr lang="en-US" sz="2000" dirty="0"/>
              <a:t>, A., </a:t>
            </a:r>
            <a:r>
              <a:rPr lang="en-US" sz="2000" dirty="0" err="1"/>
              <a:t>Irfan</a:t>
            </a:r>
            <a:r>
              <a:rPr lang="en-US" sz="2000" dirty="0"/>
              <a:t>, O., Tariq, M., &amp; </a:t>
            </a:r>
            <a:r>
              <a:rPr lang="en-US" sz="2000" dirty="0" err="1"/>
              <a:t>Fatimi</a:t>
            </a:r>
            <a:r>
              <a:rPr lang="en-US" sz="2000" dirty="0"/>
              <a:t>, S. H. (2017). Mitral annulus </a:t>
            </a:r>
            <a:r>
              <a:rPr lang="en-US" sz="2000" dirty="0" err="1"/>
              <a:t>myxoma</a:t>
            </a:r>
            <a:r>
              <a:rPr lang="en-US" sz="2000" dirty="0"/>
              <a:t> extending into left atrium and left ventricle with severe mitral regurgitation as a pre-operative finding, a rarity. </a:t>
            </a:r>
            <a:r>
              <a:rPr lang="en-US" sz="2000" i="1" dirty="0"/>
              <a:t>International Cardiovascular Research Journal</a:t>
            </a:r>
            <a:r>
              <a:rPr lang="en-US" sz="2000" dirty="0"/>
              <a:t>, </a:t>
            </a:r>
            <a:r>
              <a:rPr lang="en-US" sz="2000" i="1" dirty="0"/>
              <a:t>11</a:t>
            </a:r>
            <a:r>
              <a:rPr lang="en-US" sz="2000" dirty="0"/>
              <a:t>(2), 84</a:t>
            </a:r>
            <a:r>
              <a:rPr lang="en-US" sz="2000" dirty="0"/>
              <a:t>. https://www.sid.ir/FileServer/JE/130620170208.pdf</a:t>
            </a:r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1321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MS-Theme-Water">
      <a:dk1>
        <a:srgbClr val="000000"/>
      </a:dk1>
      <a:lt1>
        <a:srgbClr val="FFFFFF"/>
      </a:lt1>
      <a:dk2>
        <a:srgbClr val="696464"/>
      </a:dk2>
      <a:lt2>
        <a:srgbClr val="E9E5DC"/>
      </a:lt2>
      <a:accent1>
        <a:srgbClr val="96A9A9"/>
      </a:accent1>
      <a:accent2>
        <a:srgbClr val="CB58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D0690C"/>
      </a:hlink>
      <a:folHlink>
        <a:srgbClr val="9696A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625</TotalTime>
  <Words>831</Words>
  <Application>Microsoft Office PowerPoint</Application>
  <PresentationFormat>Custom</PresentationFormat>
  <Paragraphs>107</Paragraphs>
  <Slides>16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Garamond</vt:lpstr>
      <vt:lpstr>Times New Roman</vt:lpstr>
      <vt:lpstr>Calibri</vt:lpstr>
      <vt:lpstr>Wingdings</vt:lpstr>
      <vt:lpstr>Office Theme</vt:lpstr>
      <vt:lpstr>Preparing for Urgent, Emergent, and Emergency Open-Heart Surgery. </vt:lpstr>
      <vt:lpstr>Introduction </vt:lpstr>
      <vt:lpstr>Symptoms of Atrial  Myxomas  </vt:lpstr>
      <vt:lpstr>Case Study: Tests  </vt:lpstr>
      <vt:lpstr>Case Study: Tests  </vt:lpstr>
      <vt:lpstr>Case Study: Tests  </vt:lpstr>
      <vt:lpstr>Case Study: Treatment   </vt:lpstr>
      <vt:lpstr>Case Study: Treatment   </vt:lpstr>
      <vt:lpstr>Case Study: Follow Up   </vt:lpstr>
      <vt:lpstr>Case Study: Follow Up   </vt:lpstr>
      <vt:lpstr>Recurrence </vt:lpstr>
      <vt:lpstr>Recurrence </vt:lpstr>
      <vt:lpstr>Conclusion </vt:lpstr>
      <vt:lpstr>Conclusion </vt:lpstr>
      <vt:lpstr>PowerPoint Presentation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Potential Threats to the Global Environment</dc:title>
  <dc:creator>Mrs and Mrs Kamau</dc:creator>
  <cp:lastModifiedBy>Mrs and Mrs Kamau</cp:lastModifiedBy>
  <cp:revision>70</cp:revision>
  <dcterms:created xsi:type="dcterms:W3CDTF">2020-08-31T16:21:48Z</dcterms:created>
  <dcterms:modified xsi:type="dcterms:W3CDTF">2021-02-06T04:39:19Z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